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diagrams/quickStyle1.xml" ContentType="application/vnd.openxmlformats-officedocument.drawingml.diagramStyl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3"/>
  </p:notesMasterIdLst>
  <p:sldIdLst>
    <p:sldId id="264" r:id="rId2"/>
    <p:sldId id="265" r:id="rId3"/>
    <p:sldId id="268" r:id="rId4"/>
    <p:sldId id="294" r:id="rId5"/>
    <p:sldId id="267" r:id="rId6"/>
    <p:sldId id="295" r:id="rId7"/>
    <p:sldId id="296" r:id="rId8"/>
    <p:sldId id="297" r:id="rId9"/>
    <p:sldId id="298" r:id="rId10"/>
    <p:sldId id="277" r:id="rId11"/>
    <p:sldId id="278" r:id="rId12"/>
    <p:sldId id="279" r:id="rId13"/>
    <p:sldId id="280" r:id="rId14"/>
    <p:sldId id="281" r:id="rId15"/>
    <p:sldId id="282" r:id="rId16"/>
    <p:sldId id="283" r:id="rId17"/>
    <p:sldId id="284" r:id="rId18"/>
    <p:sldId id="28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6" r:id="rId37"/>
    <p:sldId id="323" r:id="rId38"/>
    <p:sldId id="327" r:id="rId39"/>
    <p:sldId id="328" r:id="rId40"/>
    <p:sldId id="329" r:id="rId41"/>
    <p:sldId id="324" r:id="rId42"/>
    <p:sldId id="330" r:id="rId43"/>
    <p:sldId id="325" r:id="rId44"/>
    <p:sldId id="331" r:id="rId45"/>
    <p:sldId id="335" r:id="rId46"/>
    <p:sldId id="336" r:id="rId47"/>
    <p:sldId id="337" r:id="rId48"/>
    <p:sldId id="338" r:id="rId49"/>
    <p:sldId id="339" r:id="rId50"/>
    <p:sldId id="341" r:id="rId51"/>
    <p:sldId id="343" r:id="rId52"/>
    <p:sldId id="340" r:id="rId53"/>
    <p:sldId id="344" r:id="rId54"/>
    <p:sldId id="342" r:id="rId55"/>
    <p:sldId id="345" r:id="rId56"/>
    <p:sldId id="348" r:id="rId57"/>
    <p:sldId id="346" r:id="rId58"/>
    <p:sldId id="347" r:id="rId59"/>
    <p:sldId id="349" r:id="rId60"/>
    <p:sldId id="350" r:id="rId61"/>
    <p:sldId id="351" r:id="rId62"/>
    <p:sldId id="352" r:id="rId63"/>
    <p:sldId id="353" r:id="rId64"/>
    <p:sldId id="354" r:id="rId65"/>
    <p:sldId id="355" r:id="rId66"/>
    <p:sldId id="356" r:id="rId67"/>
    <p:sldId id="357" r:id="rId68"/>
    <p:sldId id="360" r:id="rId69"/>
    <p:sldId id="358" r:id="rId70"/>
    <p:sldId id="362" r:id="rId71"/>
    <p:sldId id="363" r:id="rId72"/>
    <p:sldId id="361" r:id="rId73"/>
    <p:sldId id="364" r:id="rId74"/>
    <p:sldId id="299" r:id="rId75"/>
    <p:sldId id="300" r:id="rId76"/>
    <p:sldId id="301" r:id="rId77"/>
    <p:sldId id="302" r:id="rId78"/>
    <p:sldId id="304" r:id="rId79"/>
    <p:sldId id="305" r:id="rId80"/>
    <p:sldId id="274" r:id="rId81"/>
    <p:sldId id="303" r:id="rId8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4" roundtripDataSignature="AMtx7mgFYma7591ksWV5HvvU1u0UDRdc3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864" y="-144"/>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customschemas.google.com/relationships/presentationmetadata" Target="meta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73228D-31DA-4734-820A-FD266984EA84}"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5A598A8-3EF8-4126-A9CB-927A318E87E3}">
      <dgm:prSet phldrT="[Text]"/>
      <dgm:spPr/>
      <dgm:t>
        <a:bodyPr/>
        <a:lstStyle/>
        <a:p>
          <a:r>
            <a:rPr lang="en-US" dirty="0" smtClean="0"/>
            <a:t>Search Techniques</a:t>
          </a:r>
          <a:endParaRPr lang="en-US" dirty="0"/>
        </a:p>
      </dgm:t>
    </dgm:pt>
    <dgm:pt modelId="{A5B2A22A-2A2A-4736-B0BF-231DC78FE75D}" type="parTrans" cxnId="{7F02ADEF-9752-47C5-A8C7-C7FBD548C505}">
      <dgm:prSet/>
      <dgm:spPr/>
      <dgm:t>
        <a:bodyPr/>
        <a:lstStyle/>
        <a:p>
          <a:endParaRPr lang="en-US"/>
        </a:p>
      </dgm:t>
    </dgm:pt>
    <dgm:pt modelId="{3F446833-58D0-4A73-A951-9C62DBC6504D}" type="sibTrans" cxnId="{7F02ADEF-9752-47C5-A8C7-C7FBD548C505}">
      <dgm:prSet/>
      <dgm:spPr/>
      <dgm:t>
        <a:bodyPr/>
        <a:lstStyle/>
        <a:p>
          <a:endParaRPr lang="en-US"/>
        </a:p>
      </dgm:t>
    </dgm:pt>
    <dgm:pt modelId="{150147FE-29DC-40C7-9EF1-4D49B1FD5CE8}">
      <dgm:prSet phldrT="[Text]"/>
      <dgm:spPr/>
      <dgm:t>
        <a:bodyPr/>
        <a:lstStyle/>
        <a:p>
          <a:r>
            <a:rPr lang="en-US" dirty="0" smtClean="0"/>
            <a:t>Uninformed </a:t>
          </a:r>
        </a:p>
        <a:p>
          <a:r>
            <a:rPr lang="en-US" dirty="0" smtClean="0"/>
            <a:t>(Blind) Search</a:t>
          </a:r>
          <a:endParaRPr lang="en-US" dirty="0"/>
        </a:p>
      </dgm:t>
    </dgm:pt>
    <dgm:pt modelId="{FEFADABA-2A4D-44E9-863D-211EA8FE17A9}" type="parTrans" cxnId="{291EECE8-7C3C-4E8B-95BA-9A2D34982BF0}">
      <dgm:prSet/>
      <dgm:spPr/>
      <dgm:t>
        <a:bodyPr/>
        <a:lstStyle/>
        <a:p>
          <a:endParaRPr lang="en-US"/>
        </a:p>
      </dgm:t>
    </dgm:pt>
    <dgm:pt modelId="{5FB5D4B1-6111-4ADB-849F-9FA2AA6B77A9}" type="sibTrans" cxnId="{291EECE8-7C3C-4E8B-95BA-9A2D34982BF0}">
      <dgm:prSet/>
      <dgm:spPr/>
      <dgm:t>
        <a:bodyPr/>
        <a:lstStyle/>
        <a:p>
          <a:endParaRPr lang="en-US"/>
        </a:p>
      </dgm:t>
    </dgm:pt>
    <dgm:pt modelId="{4A59EBD3-2099-4F69-B4FD-18555F1D28DC}">
      <dgm:prSet phldrT="[Text]"/>
      <dgm:spPr/>
      <dgm:t>
        <a:bodyPr/>
        <a:lstStyle/>
        <a:p>
          <a:r>
            <a:rPr lang="en-US" dirty="0" smtClean="0"/>
            <a:t>Breadth First Search</a:t>
          </a:r>
          <a:endParaRPr lang="en-US" dirty="0"/>
        </a:p>
      </dgm:t>
    </dgm:pt>
    <dgm:pt modelId="{64423F4F-2372-460A-A9AC-5001677CB299}" type="parTrans" cxnId="{421D0FFA-D07E-471E-A4D4-3C2D3F953FD0}">
      <dgm:prSet/>
      <dgm:spPr/>
      <dgm:t>
        <a:bodyPr/>
        <a:lstStyle/>
        <a:p>
          <a:endParaRPr lang="en-US"/>
        </a:p>
      </dgm:t>
    </dgm:pt>
    <dgm:pt modelId="{B38DEA66-79A7-4004-A504-67E9B64B60CF}" type="sibTrans" cxnId="{421D0FFA-D07E-471E-A4D4-3C2D3F953FD0}">
      <dgm:prSet/>
      <dgm:spPr/>
      <dgm:t>
        <a:bodyPr/>
        <a:lstStyle/>
        <a:p>
          <a:endParaRPr lang="en-US"/>
        </a:p>
      </dgm:t>
    </dgm:pt>
    <dgm:pt modelId="{43DF9691-AB93-4630-8C1E-6721A04AB162}">
      <dgm:prSet phldrT="[Text]"/>
      <dgm:spPr/>
      <dgm:t>
        <a:bodyPr/>
        <a:lstStyle/>
        <a:p>
          <a:r>
            <a:rPr lang="en-US" dirty="0" smtClean="0"/>
            <a:t>Depth First Search </a:t>
          </a:r>
          <a:endParaRPr lang="en-US" dirty="0"/>
        </a:p>
      </dgm:t>
    </dgm:pt>
    <dgm:pt modelId="{A808AA30-8A17-4A0E-8E5A-ECB3A7BCA027}" type="parTrans" cxnId="{E180823A-0C1C-480F-8404-59FB4645FEAA}">
      <dgm:prSet/>
      <dgm:spPr/>
      <dgm:t>
        <a:bodyPr/>
        <a:lstStyle/>
        <a:p>
          <a:endParaRPr lang="en-US"/>
        </a:p>
      </dgm:t>
    </dgm:pt>
    <dgm:pt modelId="{082D7BE6-D710-4BAA-8BE6-D214EF9DA69C}" type="sibTrans" cxnId="{E180823A-0C1C-480F-8404-59FB4645FEAA}">
      <dgm:prSet/>
      <dgm:spPr/>
      <dgm:t>
        <a:bodyPr/>
        <a:lstStyle/>
        <a:p>
          <a:endParaRPr lang="en-US"/>
        </a:p>
      </dgm:t>
    </dgm:pt>
    <dgm:pt modelId="{1826959C-DA55-47E1-A7DE-510E1CE310C2}">
      <dgm:prSet phldrT="[Text]"/>
      <dgm:spPr/>
      <dgm:t>
        <a:bodyPr/>
        <a:lstStyle/>
        <a:p>
          <a:r>
            <a:rPr lang="en-US" dirty="0" smtClean="0"/>
            <a:t>Informed</a:t>
          </a:r>
        </a:p>
        <a:p>
          <a:r>
            <a:rPr lang="en-US" dirty="0" smtClean="0"/>
            <a:t>(Heuristic) Search</a:t>
          </a:r>
          <a:endParaRPr lang="en-US" dirty="0"/>
        </a:p>
      </dgm:t>
    </dgm:pt>
    <dgm:pt modelId="{EA875223-3CAC-4FD8-BC52-9126761C868C}" type="parTrans" cxnId="{B0E6EFEE-A5C9-4AA8-AAC7-CBBD2450838C}">
      <dgm:prSet/>
      <dgm:spPr/>
      <dgm:t>
        <a:bodyPr/>
        <a:lstStyle/>
        <a:p>
          <a:endParaRPr lang="en-US"/>
        </a:p>
      </dgm:t>
    </dgm:pt>
    <dgm:pt modelId="{136A304E-F5E9-4A05-865B-BCF8BA8BA836}" type="sibTrans" cxnId="{B0E6EFEE-A5C9-4AA8-AAC7-CBBD2450838C}">
      <dgm:prSet/>
      <dgm:spPr/>
      <dgm:t>
        <a:bodyPr/>
        <a:lstStyle/>
        <a:p>
          <a:endParaRPr lang="en-US"/>
        </a:p>
      </dgm:t>
    </dgm:pt>
    <dgm:pt modelId="{EF0BC0E4-7878-4465-9D8D-042129FD14F8}">
      <dgm:prSet phldrT="[Text]"/>
      <dgm:spPr/>
      <dgm:t>
        <a:bodyPr/>
        <a:lstStyle/>
        <a:p>
          <a:r>
            <a:rPr lang="en-US" b="0" i="0" dirty="0" smtClean="0"/>
            <a:t>Pure Heuristic Search</a:t>
          </a:r>
          <a:endParaRPr lang="en-US" dirty="0"/>
        </a:p>
      </dgm:t>
    </dgm:pt>
    <dgm:pt modelId="{029625F2-1647-4333-93D0-C62D6D1A6C70}" type="parTrans" cxnId="{AE34CE77-0F87-4978-AFCF-0F9F6BFC3916}">
      <dgm:prSet/>
      <dgm:spPr/>
      <dgm:t>
        <a:bodyPr/>
        <a:lstStyle/>
        <a:p>
          <a:endParaRPr lang="en-US"/>
        </a:p>
      </dgm:t>
    </dgm:pt>
    <dgm:pt modelId="{33411B6B-D6D1-4981-A9F4-AE650E7BAD52}" type="sibTrans" cxnId="{AE34CE77-0F87-4978-AFCF-0F9F6BFC3916}">
      <dgm:prSet/>
      <dgm:spPr/>
      <dgm:t>
        <a:bodyPr/>
        <a:lstStyle/>
        <a:p>
          <a:endParaRPr lang="en-US"/>
        </a:p>
      </dgm:t>
    </dgm:pt>
    <dgm:pt modelId="{6F339D1E-5456-4DF9-A396-10784F867916}">
      <dgm:prSet phldrT="[Text]"/>
      <dgm:spPr/>
      <dgm:t>
        <a:bodyPr/>
        <a:lstStyle/>
        <a:p>
          <a:r>
            <a:rPr lang="en-US" dirty="0" smtClean="0"/>
            <a:t>Uniform Cost Search</a:t>
          </a:r>
          <a:endParaRPr lang="en-US" dirty="0"/>
        </a:p>
      </dgm:t>
    </dgm:pt>
    <dgm:pt modelId="{3FE3E87E-54A2-4779-84FB-AEB0BDDD3687}" type="parTrans" cxnId="{369E2B12-A168-4B20-8A36-82B95F74F3A5}">
      <dgm:prSet/>
      <dgm:spPr/>
      <dgm:t>
        <a:bodyPr/>
        <a:lstStyle/>
        <a:p>
          <a:endParaRPr lang="en-US"/>
        </a:p>
      </dgm:t>
    </dgm:pt>
    <dgm:pt modelId="{09ED4F6C-51ED-4CC5-A659-29AAEFD9D31A}" type="sibTrans" cxnId="{369E2B12-A168-4B20-8A36-82B95F74F3A5}">
      <dgm:prSet/>
      <dgm:spPr/>
      <dgm:t>
        <a:bodyPr/>
        <a:lstStyle/>
        <a:p>
          <a:endParaRPr lang="en-US"/>
        </a:p>
      </dgm:t>
    </dgm:pt>
    <dgm:pt modelId="{FD1A8F8D-A967-4C92-A3E7-2B5AC9404B00}">
      <dgm:prSet phldrT="[Text]"/>
      <dgm:spPr/>
      <dgm:t>
        <a:bodyPr/>
        <a:lstStyle/>
        <a:p>
          <a:r>
            <a:rPr lang="en-US" b="0" i="0" dirty="0" smtClean="0"/>
            <a:t>A * Search</a:t>
          </a:r>
          <a:endParaRPr lang="en-US" dirty="0"/>
        </a:p>
      </dgm:t>
    </dgm:pt>
    <dgm:pt modelId="{86FB590D-A561-41B9-BD9C-3572957CA397}" type="parTrans" cxnId="{DB26AE72-A637-4585-84F2-B1536629C062}">
      <dgm:prSet/>
      <dgm:spPr/>
      <dgm:t>
        <a:bodyPr/>
        <a:lstStyle/>
        <a:p>
          <a:endParaRPr lang="en-US"/>
        </a:p>
      </dgm:t>
    </dgm:pt>
    <dgm:pt modelId="{955DA241-D9BA-4BA6-B678-43A36376D529}" type="sibTrans" cxnId="{DB26AE72-A637-4585-84F2-B1536629C062}">
      <dgm:prSet/>
      <dgm:spPr/>
      <dgm:t>
        <a:bodyPr/>
        <a:lstStyle/>
        <a:p>
          <a:endParaRPr lang="en-US"/>
        </a:p>
      </dgm:t>
    </dgm:pt>
    <dgm:pt modelId="{60355A5C-32EC-4E06-BF2A-A3FC36F20414}">
      <dgm:prSet phldrT="[Text]"/>
      <dgm:spPr/>
      <dgm:t>
        <a:bodyPr/>
        <a:lstStyle/>
        <a:p>
          <a:r>
            <a:rPr lang="en-US" b="0" i="0" dirty="0" smtClean="0"/>
            <a:t>Greedy Best First Search</a:t>
          </a:r>
          <a:endParaRPr lang="en-US" dirty="0"/>
        </a:p>
      </dgm:t>
    </dgm:pt>
    <dgm:pt modelId="{E7C27F4A-5F09-49DD-B8D9-2B533B1C52CE}" type="parTrans" cxnId="{DC2D70E8-5CC5-405A-9A88-5E6B9C6608AF}">
      <dgm:prSet/>
      <dgm:spPr/>
      <dgm:t>
        <a:bodyPr/>
        <a:lstStyle/>
        <a:p>
          <a:endParaRPr lang="en-US"/>
        </a:p>
      </dgm:t>
    </dgm:pt>
    <dgm:pt modelId="{F08CD92B-3CFE-4D70-8904-58A35CECC2C1}" type="sibTrans" cxnId="{DC2D70E8-5CC5-405A-9A88-5E6B9C6608AF}">
      <dgm:prSet/>
      <dgm:spPr/>
      <dgm:t>
        <a:bodyPr/>
        <a:lstStyle/>
        <a:p>
          <a:endParaRPr lang="en-US"/>
        </a:p>
      </dgm:t>
    </dgm:pt>
    <dgm:pt modelId="{E6CB3624-290A-4FD8-B68B-3FAEB39C24A4}" type="pres">
      <dgm:prSet presAssocID="{4773228D-31DA-4734-820A-FD266984EA84}" presName="hierChild1" presStyleCnt="0">
        <dgm:presLayoutVars>
          <dgm:chPref val="1"/>
          <dgm:dir/>
          <dgm:animOne val="branch"/>
          <dgm:animLvl val="lvl"/>
          <dgm:resizeHandles/>
        </dgm:presLayoutVars>
      </dgm:prSet>
      <dgm:spPr/>
      <dgm:t>
        <a:bodyPr/>
        <a:lstStyle/>
        <a:p>
          <a:endParaRPr lang="en-US"/>
        </a:p>
      </dgm:t>
    </dgm:pt>
    <dgm:pt modelId="{BC86B3F7-58C0-4A23-902D-06E80F3571C0}" type="pres">
      <dgm:prSet presAssocID="{75A598A8-3EF8-4126-A9CB-927A318E87E3}" presName="hierRoot1" presStyleCnt="0"/>
      <dgm:spPr/>
    </dgm:pt>
    <dgm:pt modelId="{00301637-D685-4E44-A12B-F990F6041311}" type="pres">
      <dgm:prSet presAssocID="{75A598A8-3EF8-4126-A9CB-927A318E87E3}" presName="composite" presStyleCnt="0"/>
      <dgm:spPr/>
    </dgm:pt>
    <dgm:pt modelId="{362D8C34-39C5-4362-BD59-A942E10BC9A3}" type="pres">
      <dgm:prSet presAssocID="{75A598A8-3EF8-4126-A9CB-927A318E87E3}" presName="background" presStyleLbl="node0" presStyleIdx="0" presStyleCnt="1"/>
      <dgm:spPr/>
    </dgm:pt>
    <dgm:pt modelId="{1C3653A2-A120-4FB3-A900-CFBEA3209CAA}" type="pres">
      <dgm:prSet presAssocID="{75A598A8-3EF8-4126-A9CB-927A318E87E3}" presName="text" presStyleLbl="fgAcc0" presStyleIdx="0" presStyleCnt="1" custScaleX="213573" custScaleY="76571" custLinFactNeighborX="-1204" custLinFactNeighborY="-72171">
        <dgm:presLayoutVars>
          <dgm:chPref val="3"/>
        </dgm:presLayoutVars>
      </dgm:prSet>
      <dgm:spPr/>
      <dgm:t>
        <a:bodyPr/>
        <a:lstStyle/>
        <a:p>
          <a:endParaRPr lang="en-US"/>
        </a:p>
      </dgm:t>
    </dgm:pt>
    <dgm:pt modelId="{EFA045FD-FE24-4F04-ACEA-C5A42B500EFB}" type="pres">
      <dgm:prSet presAssocID="{75A598A8-3EF8-4126-A9CB-927A318E87E3}" presName="hierChild2" presStyleCnt="0"/>
      <dgm:spPr/>
    </dgm:pt>
    <dgm:pt modelId="{1CCD691B-645F-4850-9EB2-14FBE8AA1890}" type="pres">
      <dgm:prSet presAssocID="{FEFADABA-2A4D-44E9-863D-211EA8FE17A9}" presName="Name10" presStyleLbl="parChTrans1D2" presStyleIdx="0" presStyleCnt="2"/>
      <dgm:spPr/>
      <dgm:t>
        <a:bodyPr/>
        <a:lstStyle/>
        <a:p>
          <a:endParaRPr lang="en-US"/>
        </a:p>
      </dgm:t>
    </dgm:pt>
    <dgm:pt modelId="{D82892F2-AD62-47AA-8AFD-CA014ED260AA}" type="pres">
      <dgm:prSet presAssocID="{150147FE-29DC-40C7-9EF1-4D49B1FD5CE8}" presName="hierRoot2" presStyleCnt="0"/>
      <dgm:spPr/>
    </dgm:pt>
    <dgm:pt modelId="{F4B8E8F4-ED76-4612-930F-6E26E8222E72}" type="pres">
      <dgm:prSet presAssocID="{150147FE-29DC-40C7-9EF1-4D49B1FD5CE8}" presName="composite2" presStyleCnt="0"/>
      <dgm:spPr/>
    </dgm:pt>
    <dgm:pt modelId="{928DB722-6F02-42A5-A04F-A9D67D66EB99}" type="pres">
      <dgm:prSet presAssocID="{150147FE-29DC-40C7-9EF1-4D49B1FD5CE8}" presName="background2" presStyleLbl="node2" presStyleIdx="0" presStyleCnt="2"/>
      <dgm:spPr/>
    </dgm:pt>
    <dgm:pt modelId="{5E34133A-654C-48EC-AEE5-83BC4261DFFA}" type="pres">
      <dgm:prSet presAssocID="{150147FE-29DC-40C7-9EF1-4D49B1FD5CE8}" presName="text2" presStyleLbl="fgAcc2" presStyleIdx="0" presStyleCnt="2" custScaleX="220455" custLinFactNeighborX="-1911" custLinFactNeighborY="-57593">
        <dgm:presLayoutVars>
          <dgm:chPref val="3"/>
        </dgm:presLayoutVars>
      </dgm:prSet>
      <dgm:spPr/>
      <dgm:t>
        <a:bodyPr/>
        <a:lstStyle/>
        <a:p>
          <a:endParaRPr lang="en-US"/>
        </a:p>
      </dgm:t>
    </dgm:pt>
    <dgm:pt modelId="{2262CFFC-D58D-4E4E-BB21-E5246741AA7B}" type="pres">
      <dgm:prSet presAssocID="{150147FE-29DC-40C7-9EF1-4D49B1FD5CE8}" presName="hierChild3" presStyleCnt="0"/>
      <dgm:spPr/>
    </dgm:pt>
    <dgm:pt modelId="{0F8FDB56-9F1B-49DC-A85D-907D2315F7FD}" type="pres">
      <dgm:prSet presAssocID="{64423F4F-2372-460A-A9AC-5001677CB299}" presName="Name17" presStyleLbl="parChTrans1D3" presStyleIdx="0" presStyleCnt="6"/>
      <dgm:spPr/>
      <dgm:t>
        <a:bodyPr/>
        <a:lstStyle/>
        <a:p>
          <a:endParaRPr lang="en-US"/>
        </a:p>
      </dgm:t>
    </dgm:pt>
    <dgm:pt modelId="{60A65F71-5CB0-427C-B1D0-65FB7432CA00}" type="pres">
      <dgm:prSet presAssocID="{4A59EBD3-2099-4F69-B4FD-18555F1D28DC}" presName="hierRoot3" presStyleCnt="0"/>
      <dgm:spPr/>
    </dgm:pt>
    <dgm:pt modelId="{BC12F443-F972-405F-B376-4CE3E9BE75ED}" type="pres">
      <dgm:prSet presAssocID="{4A59EBD3-2099-4F69-B4FD-18555F1D28DC}" presName="composite3" presStyleCnt="0"/>
      <dgm:spPr/>
    </dgm:pt>
    <dgm:pt modelId="{566CA3A6-1B28-4116-BBBB-6B0E9C0ED72E}" type="pres">
      <dgm:prSet presAssocID="{4A59EBD3-2099-4F69-B4FD-18555F1D28DC}" presName="background3" presStyleLbl="node3" presStyleIdx="0" presStyleCnt="6"/>
      <dgm:spPr>
        <a:blipFill rotWithShape="0">
          <a:blip xmlns:r="http://schemas.openxmlformats.org/officeDocument/2006/relationships" r:embed="rId1"/>
          <a:stretch>
            <a:fillRect/>
          </a:stretch>
        </a:blipFill>
      </dgm:spPr>
      <dgm:t>
        <a:bodyPr/>
        <a:lstStyle/>
        <a:p>
          <a:endParaRPr lang="en-US"/>
        </a:p>
      </dgm:t>
    </dgm:pt>
    <dgm:pt modelId="{67339688-FA5C-4590-BC82-F1AAF5DE7531}" type="pres">
      <dgm:prSet presAssocID="{4A59EBD3-2099-4F69-B4FD-18555F1D28DC}" presName="text3" presStyleLbl="fgAcc3" presStyleIdx="0" presStyleCnt="6" custLinFactNeighborX="13804" custLinFactNeighborY="8090">
        <dgm:presLayoutVars>
          <dgm:chPref val="3"/>
        </dgm:presLayoutVars>
      </dgm:prSet>
      <dgm:spPr/>
      <dgm:t>
        <a:bodyPr/>
        <a:lstStyle/>
        <a:p>
          <a:endParaRPr lang="en-US"/>
        </a:p>
      </dgm:t>
    </dgm:pt>
    <dgm:pt modelId="{7377D9B2-038E-4602-A4E4-C5B93AFA11F3}" type="pres">
      <dgm:prSet presAssocID="{4A59EBD3-2099-4F69-B4FD-18555F1D28DC}" presName="hierChild4" presStyleCnt="0"/>
      <dgm:spPr/>
    </dgm:pt>
    <dgm:pt modelId="{BD47437B-D271-439A-8A97-654CFB245E11}" type="pres">
      <dgm:prSet presAssocID="{A808AA30-8A17-4A0E-8E5A-ECB3A7BCA027}" presName="Name17" presStyleLbl="parChTrans1D3" presStyleIdx="1" presStyleCnt="6"/>
      <dgm:spPr/>
      <dgm:t>
        <a:bodyPr/>
        <a:lstStyle/>
        <a:p>
          <a:endParaRPr lang="en-US"/>
        </a:p>
      </dgm:t>
    </dgm:pt>
    <dgm:pt modelId="{414BECB8-C65C-428C-A761-869A57B61CEC}" type="pres">
      <dgm:prSet presAssocID="{43DF9691-AB93-4630-8C1E-6721A04AB162}" presName="hierRoot3" presStyleCnt="0"/>
      <dgm:spPr/>
    </dgm:pt>
    <dgm:pt modelId="{A4469DC7-EFF1-4162-80F3-40FF45F09ADF}" type="pres">
      <dgm:prSet presAssocID="{43DF9691-AB93-4630-8C1E-6721A04AB162}" presName="composite3" presStyleCnt="0"/>
      <dgm:spPr/>
    </dgm:pt>
    <dgm:pt modelId="{A540F50A-C185-4750-8600-FCA106BF464C}" type="pres">
      <dgm:prSet presAssocID="{43DF9691-AB93-4630-8C1E-6721A04AB162}" presName="background3" presStyleLbl="node3" presStyleIdx="1" presStyleCnt="6"/>
      <dgm:spPr/>
    </dgm:pt>
    <dgm:pt modelId="{09953C15-BD5C-43F0-89BE-0D476C591923}" type="pres">
      <dgm:prSet presAssocID="{43DF9691-AB93-4630-8C1E-6721A04AB162}" presName="text3" presStyleLbl="fgAcc3" presStyleIdx="1" presStyleCnt="6" custLinFactNeighborX="9228" custLinFactNeighborY="8090">
        <dgm:presLayoutVars>
          <dgm:chPref val="3"/>
        </dgm:presLayoutVars>
      </dgm:prSet>
      <dgm:spPr/>
      <dgm:t>
        <a:bodyPr/>
        <a:lstStyle/>
        <a:p>
          <a:endParaRPr lang="en-US"/>
        </a:p>
      </dgm:t>
    </dgm:pt>
    <dgm:pt modelId="{38AF5FB8-F749-496F-B574-404108850F08}" type="pres">
      <dgm:prSet presAssocID="{43DF9691-AB93-4630-8C1E-6721A04AB162}" presName="hierChild4" presStyleCnt="0"/>
      <dgm:spPr/>
    </dgm:pt>
    <dgm:pt modelId="{27130CC4-90B2-4F62-9C59-D1DFB89569C6}" type="pres">
      <dgm:prSet presAssocID="{3FE3E87E-54A2-4779-84FB-AEB0BDDD3687}" presName="Name17" presStyleLbl="parChTrans1D3" presStyleIdx="2" presStyleCnt="6"/>
      <dgm:spPr/>
      <dgm:t>
        <a:bodyPr/>
        <a:lstStyle/>
        <a:p>
          <a:endParaRPr lang="en-US"/>
        </a:p>
      </dgm:t>
    </dgm:pt>
    <dgm:pt modelId="{A1AFB2A0-4F51-406F-80EB-7209D0B12353}" type="pres">
      <dgm:prSet presAssocID="{6F339D1E-5456-4DF9-A396-10784F867916}" presName="hierRoot3" presStyleCnt="0"/>
      <dgm:spPr/>
    </dgm:pt>
    <dgm:pt modelId="{83548612-24A6-4BD4-A722-379F62A13F07}" type="pres">
      <dgm:prSet presAssocID="{6F339D1E-5456-4DF9-A396-10784F867916}" presName="composite3" presStyleCnt="0"/>
      <dgm:spPr/>
    </dgm:pt>
    <dgm:pt modelId="{81C8C5B2-B831-405A-AD29-B3292D889816}" type="pres">
      <dgm:prSet presAssocID="{6F339D1E-5456-4DF9-A396-10784F867916}" presName="background3" presStyleLbl="node3" presStyleIdx="2" presStyleCnt="6"/>
      <dgm:spPr/>
    </dgm:pt>
    <dgm:pt modelId="{B5C5AD60-4EBC-4032-8571-951F26CA4C0A}" type="pres">
      <dgm:prSet presAssocID="{6F339D1E-5456-4DF9-A396-10784F867916}" presName="text3" presStyleLbl="fgAcc3" presStyleIdx="2" presStyleCnt="6" custLinFactNeighborX="5528" custLinFactNeighborY="8090">
        <dgm:presLayoutVars>
          <dgm:chPref val="3"/>
        </dgm:presLayoutVars>
      </dgm:prSet>
      <dgm:spPr/>
      <dgm:t>
        <a:bodyPr/>
        <a:lstStyle/>
        <a:p>
          <a:endParaRPr lang="en-US"/>
        </a:p>
      </dgm:t>
    </dgm:pt>
    <dgm:pt modelId="{D09C9CD8-21E5-480A-A336-639B1E4D131F}" type="pres">
      <dgm:prSet presAssocID="{6F339D1E-5456-4DF9-A396-10784F867916}" presName="hierChild4" presStyleCnt="0"/>
      <dgm:spPr/>
    </dgm:pt>
    <dgm:pt modelId="{908E3951-CE3A-4011-9BF9-8908B4347493}" type="pres">
      <dgm:prSet presAssocID="{EA875223-3CAC-4FD8-BC52-9126761C868C}" presName="Name10" presStyleLbl="parChTrans1D2" presStyleIdx="1" presStyleCnt="2"/>
      <dgm:spPr/>
      <dgm:t>
        <a:bodyPr/>
        <a:lstStyle/>
        <a:p>
          <a:endParaRPr lang="en-US"/>
        </a:p>
      </dgm:t>
    </dgm:pt>
    <dgm:pt modelId="{DB4FF2C9-0B66-45F0-8332-BA49DCC58E7B}" type="pres">
      <dgm:prSet presAssocID="{1826959C-DA55-47E1-A7DE-510E1CE310C2}" presName="hierRoot2" presStyleCnt="0"/>
      <dgm:spPr/>
    </dgm:pt>
    <dgm:pt modelId="{52EAAAAF-386B-441C-82AE-925ADC6E8768}" type="pres">
      <dgm:prSet presAssocID="{1826959C-DA55-47E1-A7DE-510E1CE310C2}" presName="composite2" presStyleCnt="0"/>
      <dgm:spPr/>
    </dgm:pt>
    <dgm:pt modelId="{D3232601-9601-41C6-A29A-879CF13E6C67}" type="pres">
      <dgm:prSet presAssocID="{1826959C-DA55-47E1-A7DE-510E1CE310C2}" presName="background2" presStyleLbl="node2" presStyleIdx="1" presStyleCnt="2"/>
      <dgm:spPr/>
    </dgm:pt>
    <dgm:pt modelId="{97D58AD7-D853-4432-8F32-E185259AAA56}" type="pres">
      <dgm:prSet presAssocID="{1826959C-DA55-47E1-A7DE-510E1CE310C2}" presName="text2" presStyleLbl="fgAcc2" presStyleIdx="1" presStyleCnt="2" custScaleX="229716" custLinFactNeighborX="11145" custLinFactNeighborY="-57593">
        <dgm:presLayoutVars>
          <dgm:chPref val="3"/>
        </dgm:presLayoutVars>
      </dgm:prSet>
      <dgm:spPr/>
      <dgm:t>
        <a:bodyPr/>
        <a:lstStyle/>
        <a:p>
          <a:endParaRPr lang="en-US"/>
        </a:p>
      </dgm:t>
    </dgm:pt>
    <dgm:pt modelId="{0BAFCA13-D7C6-4591-88CB-0346448B47B6}" type="pres">
      <dgm:prSet presAssocID="{1826959C-DA55-47E1-A7DE-510E1CE310C2}" presName="hierChild3" presStyleCnt="0"/>
      <dgm:spPr/>
    </dgm:pt>
    <dgm:pt modelId="{635B62D2-14AE-480E-813A-DD5A620D20EE}" type="pres">
      <dgm:prSet presAssocID="{029625F2-1647-4333-93D0-C62D6D1A6C70}" presName="Name17" presStyleLbl="parChTrans1D3" presStyleIdx="3" presStyleCnt="6"/>
      <dgm:spPr/>
      <dgm:t>
        <a:bodyPr/>
        <a:lstStyle/>
        <a:p>
          <a:endParaRPr lang="en-US"/>
        </a:p>
      </dgm:t>
    </dgm:pt>
    <dgm:pt modelId="{95487203-822D-4759-B57F-5F8755548248}" type="pres">
      <dgm:prSet presAssocID="{EF0BC0E4-7878-4465-9D8D-042129FD14F8}" presName="hierRoot3" presStyleCnt="0"/>
      <dgm:spPr/>
    </dgm:pt>
    <dgm:pt modelId="{CE96F205-AF0F-4658-914E-4BD87514A73D}" type="pres">
      <dgm:prSet presAssocID="{EF0BC0E4-7878-4465-9D8D-042129FD14F8}" presName="composite3" presStyleCnt="0"/>
      <dgm:spPr/>
    </dgm:pt>
    <dgm:pt modelId="{D65E6DB6-D6AB-45E5-A461-9BCDFDF6A56D}" type="pres">
      <dgm:prSet presAssocID="{EF0BC0E4-7878-4465-9D8D-042129FD14F8}" presName="background3" presStyleLbl="node3" presStyleIdx="3" presStyleCnt="6"/>
      <dgm:spPr/>
    </dgm:pt>
    <dgm:pt modelId="{333B5D09-27DD-433D-A93D-14AA441A8EB3}" type="pres">
      <dgm:prSet presAssocID="{EF0BC0E4-7878-4465-9D8D-042129FD14F8}" presName="text3" presStyleLbl="fgAcc3" presStyleIdx="3" presStyleCnt="6">
        <dgm:presLayoutVars>
          <dgm:chPref val="3"/>
        </dgm:presLayoutVars>
      </dgm:prSet>
      <dgm:spPr/>
      <dgm:t>
        <a:bodyPr/>
        <a:lstStyle/>
        <a:p>
          <a:endParaRPr lang="en-US"/>
        </a:p>
      </dgm:t>
    </dgm:pt>
    <dgm:pt modelId="{31D291C2-8762-42A0-9B4F-F46817EED76E}" type="pres">
      <dgm:prSet presAssocID="{EF0BC0E4-7878-4465-9D8D-042129FD14F8}" presName="hierChild4" presStyleCnt="0"/>
      <dgm:spPr/>
    </dgm:pt>
    <dgm:pt modelId="{8AC604FA-FAD0-4CA4-9BF8-8F8F2A01014E}" type="pres">
      <dgm:prSet presAssocID="{86FB590D-A561-41B9-BD9C-3572957CA397}" presName="Name17" presStyleLbl="parChTrans1D3" presStyleIdx="4" presStyleCnt="6"/>
      <dgm:spPr/>
      <dgm:t>
        <a:bodyPr/>
        <a:lstStyle/>
        <a:p>
          <a:endParaRPr lang="en-US"/>
        </a:p>
      </dgm:t>
    </dgm:pt>
    <dgm:pt modelId="{EA4D766A-2551-4010-837E-F031B136187A}" type="pres">
      <dgm:prSet presAssocID="{FD1A8F8D-A967-4C92-A3E7-2B5AC9404B00}" presName="hierRoot3" presStyleCnt="0"/>
      <dgm:spPr/>
    </dgm:pt>
    <dgm:pt modelId="{314EF610-957D-44F0-A369-A5E597E897BE}" type="pres">
      <dgm:prSet presAssocID="{FD1A8F8D-A967-4C92-A3E7-2B5AC9404B00}" presName="composite3" presStyleCnt="0"/>
      <dgm:spPr/>
    </dgm:pt>
    <dgm:pt modelId="{85EDEDF5-FA6D-4B6F-BA0E-01EE56ADD87A}" type="pres">
      <dgm:prSet presAssocID="{FD1A8F8D-A967-4C92-A3E7-2B5AC9404B00}" presName="background3" presStyleLbl="node3" presStyleIdx="4" presStyleCnt="6"/>
      <dgm:spPr/>
    </dgm:pt>
    <dgm:pt modelId="{F1FF197B-7E58-4F50-9F57-13480AECD3C3}" type="pres">
      <dgm:prSet presAssocID="{FD1A8F8D-A967-4C92-A3E7-2B5AC9404B00}" presName="text3" presStyleLbl="fgAcc3" presStyleIdx="4" presStyleCnt="6">
        <dgm:presLayoutVars>
          <dgm:chPref val="3"/>
        </dgm:presLayoutVars>
      </dgm:prSet>
      <dgm:spPr/>
      <dgm:t>
        <a:bodyPr/>
        <a:lstStyle/>
        <a:p>
          <a:endParaRPr lang="en-US"/>
        </a:p>
      </dgm:t>
    </dgm:pt>
    <dgm:pt modelId="{464C48FD-11A9-418E-A136-C9966EE55BFF}" type="pres">
      <dgm:prSet presAssocID="{FD1A8F8D-A967-4C92-A3E7-2B5AC9404B00}" presName="hierChild4" presStyleCnt="0"/>
      <dgm:spPr/>
    </dgm:pt>
    <dgm:pt modelId="{F539D083-2EA4-45D5-93F4-92FD9B1E5A3C}" type="pres">
      <dgm:prSet presAssocID="{E7C27F4A-5F09-49DD-B8D9-2B533B1C52CE}" presName="Name17" presStyleLbl="parChTrans1D3" presStyleIdx="5" presStyleCnt="6"/>
      <dgm:spPr/>
      <dgm:t>
        <a:bodyPr/>
        <a:lstStyle/>
        <a:p>
          <a:endParaRPr lang="en-US"/>
        </a:p>
      </dgm:t>
    </dgm:pt>
    <dgm:pt modelId="{F40981C5-863E-4DB5-A5A5-79C39889FDC8}" type="pres">
      <dgm:prSet presAssocID="{60355A5C-32EC-4E06-BF2A-A3FC36F20414}" presName="hierRoot3" presStyleCnt="0"/>
      <dgm:spPr/>
    </dgm:pt>
    <dgm:pt modelId="{3C17FA00-BD86-48EF-8EF2-51F067B66A87}" type="pres">
      <dgm:prSet presAssocID="{60355A5C-32EC-4E06-BF2A-A3FC36F20414}" presName="composite3" presStyleCnt="0"/>
      <dgm:spPr/>
    </dgm:pt>
    <dgm:pt modelId="{04841A71-8FA1-49CD-8255-E07AD59F3E3A}" type="pres">
      <dgm:prSet presAssocID="{60355A5C-32EC-4E06-BF2A-A3FC36F20414}" presName="background3" presStyleLbl="node3" presStyleIdx="5" presStyleCnt="6"/>
      <dgm:spPr/>
    </dgm:pt>
    <dgm:pt modelId="{C7F6530E-4EC4-4B8F-A9A2-B6DC8FB6E67D}" type="pres">
      <dgm:prSet presAssocID="{60355A5C-32EC-4E06-BF2A-A3FC36F20414}" presName="text3" presStyleLbl="fgAcc3" presStyleIdx="5" presStyleCnt="6">
        <dgm:presLayoutVars>
          <dgm:chPref val="3"/>
        </dgm:presLayoutVars>
      </dgm:prSet>
      <dgm:spPr/>
      <dgm:t>
        <a:bodyPr/>
        <a:lstStyle/>
        <a:p>
          <a:endParaRPr lang="en-US"/>
        </a:p>
      </dgm:t>
    </dgm:pt>
    <dgm:pt modelId="{C1FD73A6-ABE5-473B-99EC-916CE8D8F7C2}" type="pres">
      <dgm:prSet presAssocID="{60355A5C-32EC-4E06-BF2A-A3FC36F20414}" presName="hierChild4" presStyleCnt="0"/>
      <dgm:spPr/>
    </dgm:pt>
  </dgm:ptLst>
  <dgm:cxnLst>
    <dgm:cxn modelId="{369E2B12-A168-4B20-8A36-82B95F74F3A5}" srcId="{150147FE-29DC-40C7-9EF1-4D49B1FD5CE8}" destId="{6F339D1E-5456-4DF9-A396-10784F867916}" srcOrd="2" destOrd="0" parTransId="{3FE3E87E-54A2-4779-84FB-AEB0BDDD3687}" sibTransId="{09ED4F6C-51ED-4CC5-A659-29AAEFD9D31A}"/>
    <dgm:cxn modelId="{83ADE6BC-6F44-49B7-BC72-60FF74E87933}" type="presOf" srcId="{4773228D-31DA-4734-820A-FD266984EA84}" destId="{E6CB3624-290A-4FD8-B68B-3FAEB39C24A4}" srcOrd="0" destOrd="0" presId="urn:microsoft.com/office/officeart/2005/8/layout/hierarchy1"/>
    <dgm:cxn modelId="{E180823A-0C1C-480F-8404-59FB4645FEAA}" srcId="{150147FE-29DC-40C7-9EF1-4D49B1FD5CE8}" destId="{43DF9691-AB93-4630-8C1E-6721A04AB162}" srcOrd="1" destOrd="0" parTransId="{A808AA30-8A17-4A0E-8E5A-ECB3A7BCA027}" sibTransId="{082D7BE6-D710-4BAA-8BE6-D214EF9DA69C}"/>
    <dgm:cxn modelId="{1792C0DE-7BF4-47C5-A2F3-79F98440AA5D}" type="presOf" srcId="{1826959C-DA55-47E1-A7DE-510E1CE310C2}" destId="{97D58AD7-D853-4432-8F32-E185259AAA56}" srcOrd="0" destOrd="0" presId="urn:microsoft.com/office/officeart/2005/8/layout/hierarchy1"/>
    <dgm:cxn modelId="{CF57E7D1-1EB6-4EF6-ADF5-B725FDA5A6A7}" type="presOf" srcId="{150147FE-29DC-40C7-9EF1-4D49B1FD5CE8}" destId="{5E34133A-654C-48EC-AEE5-83BC4261DFFA}" srcOrd="0" destOrd="0" presId="urn:microsoft.com/office/officeart/2005/8/layout/hierarchy1"/>
    <dgm:cxn modelId="{A0B87037-E0FD-4922-9731-03DEA9E91517}" type="presOf" srcId="{4A59EBD3-2099-4F69-B4FD-18555F1D28DC}" destId="{67339688-FA5C-4590-BC82-F1AAF5DE7531}" srcOrd="0" destOrd="0" presId="urn:microsoft.com/office/officeart/2005/8/layout/hierarchy1"/>
    <dgm:cxn modelId="{6775A4B3-1D4B-41DB-880D-D56F676CA539}" type="presOf" srcId="{E7C27F4A-5F09-49DD-B8D9-2B533B1C52CE}" destId="{F539D083-2EA4-45D5-93F4-92FD9B1E5A3C}" srcOrd="0" destOrd="0" presId="urn:microsoft.com/office/officeart/2005/8/layout/hierarchy1"/>
    <dgm:cxn modelId="{19B83DF3-33E1-4D1E-B632-841DC49CD620}" type="presOf" srcId="{86FB590D-A561-41B9-BD9C-3572957CA397}" destId="{8AC604FA-FAD0-4CA4-9BF8-8F8F2A01014E}" srcOrd="0" destOrd="0" presId="urn:microsoft.com/office/officeart/2005/8/layout/hierarchy1"/>
    <dgm:cxn modelId="{DB26AE72-A637-4585-84F2-B1536629C062}" srcId="{1826959C-DA55-47E1-A7DE-510E1CE310C2}" destId="{FD1A8F8D-A967-4C92-A3E7-2B5AC9404B00}" srcOrd="1" destOrd="0" parTransId="{86FB590D-A561-41B9-BD9C-3572957CA397}" sibTransId="{955DA241-D9BA-4BA6-B678-43A36376D529}"/>
    <dgm:cxn modelId="{8D6BB899-FDEA-4DBC-9966-61A4CB4FBFFC}" type="presOf" srcId="{75A598A8-3EF8-4126-A9CB-927A318E87E3}" destId="{1C3653A2-A120-4FB3-A900-CFBEA3209CAA}" srcOrd="0" destOrd="0" presId="urn:microsoft.com/office/officeart/2005/8/layout/hierarchy1"/>
    <dgm:cxn modelId="{61CD3B74-35BC-4780-ACD4-0162CD136A96}" type="presOf" srcId="{EF0BC0E4-7878-4465-9D8D-042129FD14F8}" destId="{333B5D09-27DD-433D-A93D-14AA441A8EB3}" srcOrd="0" destOrd="0" presId="urn:microsoft.com/office/officeart/2005/8/layout/hierarchy1"/>
    <dgm:cxn modelId="{7F02ADEF-9752-47C5-A8C7-C7FBD548C505}" srcId="{4773228D-31DA-4734-820A-FD266984EA84}" destId="{75A598A8-3EF8-4126-A9CB-927A318E87E3}" srcOrd="0" destOrd="0" parTransId="{A5B2A22A-2A2A-4736-B0BF-231DC78FE75D}" sibTransId="{3F446833-58D0-4A73-A951-9C62DBC6504D}"/>
    <dgm:cxn modelId="{B0E6EFEE-A5C9-4AA8-AAC7-CBBD2450838C}" srcId="{75A598A8-3EF8-4126-A9CB-927A318E87E3}" destId="{1826959C-DA55-47E1-A7DE-510E1CE310C2}" srcOrd="1" destOrd="0" parTransId="{EA875223-3CAC-4FD8-BC52-9126761C868C}" sibTransId="{136A304E-F5E9-4A05-865B-BCF8BA8BA836}"/>
    <dgm:cxn modelId="{2D860E34-9AB9-4C1C-BC1B-566980985140}" type="presOf" srcId="{6F339D1E-5456-4DF9-A396-10784F867916}" destId="{B5C5AD60-4EBC-4032-8571-951F26CA4C0A}" srcOrd="0" destOrd="0" presId="urn:microsoft.com/office/officeart/2005/8/layout/hierarchy1"/>
    <dgm:cxn modelId="{ED997AE6-378A-48D4-80C9-102B1EDD14E1}" type="presOf" srcId="{60355A5C-32EC-4E06-BF2A-A3FC36F20414}" destId="{C7F6530E-4EC4-4B8F-A9A2-B6DC8FB6E67D}" srcOrd="0" destOrd="0" presId="urn:microsoft.com/office/officeart/2005/8/layout/hierarchy1"/>
    <dgm:cxn modelId="{1FD177B1-3A7A-4D32-A5A4-923D554765BA}" type="presOf" srcId="{A808AA30-8A17-4A0E-8E5A-ECB3A7BCA027}" destId="{BD47437B-D271-439A-8A97-654CFB245E11}" srcOrd="0" destOrd="0" presId="urn:microsoft.com/office/officeart/2005/8/layout/hierarchy1"/>
    <dgm:cxn modelId="{68EF6978-2CED-4AB0-850D-DE87F93B3A86}" type="presOf" srcId="{EA875223-3CAC-4FD8-BC52-9126761C868C}" destId="{908E3951-CE3A-4011-9BF9-8908B4347493}" srcOrd="0" destOrd="0" presId="urn:microsoft.com/office/officeart/2005/8/layout/hierarchy1"/>
    <dgm:cxn modelId="{DC2D70E8-5CC5-405A-9A88-5E6B9C6608AF}" srcId="{1826959C-DA55-47E1-A7DE-510E1CE310C2}" destId="{60355A5C-32EC-4E06-BF2A-A3FC36F20414}" srcOrd="2" destOrd="0" parTransId="{E7C27F4A-5F09-49DD-B8D9-2B533B1C52CE}" sibTransId="{F08CD92B-3CFE-4D70-8904-58A35CECC2C1}"/>
    <dgm:cxn modelId="{291EECE8-7C3C-4E8B-95BA-9A2D34982BF0}" srcId="{75A598A8-3EF8-4126-A9CB-927A318E87E3}" destId="{150147FE-29DC-40C7-9EF1-4D49B1FD5CE8}" srcOrd="0" destOrd="0" parTransId="{FEFADABA-2A4D-44E9-863D-211EA8FE17A9}" sibTransId="{5FB5D4B1-6111-4ADB-849F-9FA2AA6B77A9}"/>
    <dgm:cxn modelId="{421D0FFA-D07E-471E-A4D4-3C2D3F953FD0}" srcId="{150147FE-29DC-40C7-9EF1-4D49B1FD5CE8}" destId="{4A59EBD3-2099-4F69-B4FD-18555F1D28DC}" srcOrd="0" destOrd="0" parTransId="{64423F4F-2372-460A-A9AC-5001677CB299}" sibTransId="{B38DEA66-79A7-4004-A504-67E9B64B60CF}"/>
    <dgm:cxn modelId="{1634053A-98AC-489B-A075-F1D7D0B289BE}" type="presOf" srcId="{43DF9691-AB93-4630-8C1E-6721A04AB162}" destId="{09953C15-BD5C-43F0-89BE-0D476C591923}" srcOrd="0" destOrd="0" presId="urn:microsoft.com/office/officeart/2005/8/layout/hierarchy1"/>
    <dgm:cxn modelId="{BB428DBA-5E42-4CFB-A11B-547BEA4ABC63}" type="presOf" srcId="{FD1A8F8D-A967-4C92-A3E7-2B5AC9404B00}" destId="{F1FF197B-7E58-4F50-9F57-13480AECD3C3}" srcOrd="0" destOrd="0" presId="urn:microsoft.com/office/officeart/2005/8/layout/hierarchy1"/>
    <dgm:cxn modelId="{528E3584-DFF3-4A5B-B592-EAC16398296D}" type="presOf" srcId="{029625F2-1647-4333-93D0-C62D6D1A6C70}" destId="{635B62D2-14AE-480E-813A-DD5A620D20EE}" srcOrd="0" destOrd="0" presId="urn:microsoft.com/office/officeart/2005/8/layout/hierarchy1"/>
    <dgm:cxn modelId="{AE34CE77-0F87-4978-AFCF-0F9F6BFC3916}" srcId="{1826959C-DA55-47E1-A7DE-510E1CE310C2}" destId="{EF0BC0E4-7878-4465-9D8D-042129FD14F8}" srcOrd="0" destOrd="0" parTransId="{029625F2-1647-4333-93D0-C62D6D1A6C70}" sibTransId="{33411B6B-D6D1-4981-A9F4-AE650E7BAD52}"/>
    <dgm:cxn modelId="{86C0D4B4-930B-4A22-BD38-FDE495AC725C}" type="presOf" srcId="{3FE3E87E-54A2-4779-84FB-AEB0BDDD3687}" destId="{27130CC4-90B2-4F62-9C59-D1DFB89569C6}" srcOrd="0" destOrd="0" presId="urn:microsoft.com/office/officeart/2005/8/layout/hierarchy1"/>
    <dgm:cxn modelId="{9ED71922-98FD-4F37-A1F2-D431B3AE5C20}" type="presOf" srcId="{64423F4F-2372-460A-A9AC-5001677CB299}" destId="{0F8FDB56-9F1B-49DC-A85D-907D2315F7FD}" srcOrd="0" destOrd="0" presId="urn:microsoft.com/office/officeart/2005/8/layout/hierarchy1"/>
    <dgm:cxn modelId="{F4CA0197-05D6-47F7-B5A8-BD69F1D4D4AB}" type="presOf" srcId="{FEFADABA-2A4D-44E9-863D-211EA8FE17A9}" destId="{1CCD691B-645F-4850-9EB2-14FBE8AA1890}" srcOrd="0" destOrd="0" presId="urn:microsoft.com/office/officeart/2005/8/layout/hierarchy1"/>
    <dgm:cxn modelId="{7072ED36-D87B-4D60-82EB-542C95DDA650}" type="presParOf" srcId="{E6CB3624-290A-4FD8-B68B-3FAEB39C24A4}" destId="{BC86B3F7-58C0-4A23-902D-06E80F3571C0}" srcOrd="0" destOrd="0" presId="urn:microsoft.com/office/officeart/2005/8/layout/hierarchy1"/>
    <dgm:cxn modelId="{AE89562E-35ED-4A13-B4E2-DC041DEF5DDC}" type="presParOf" srcId="{BC86B3F7-58C0-4A23-902D-06E80F3571C0}" destId="{00301637-D685-4E44-A12B-F990F6041311}" srcOrd="0" destOrd="0" presId="urn:microsoft.com/office/officeart/2005/8/layout/hierarchy1"/>
    <dgm:cxn modelId="{21BE55F0-56C0-4A14-AA90-81E895DEABD4}" type="presParOf" srcId="{00301637-D685-4E44-A12B-F990F6041311}" destId="{362D8C34-39C5-4362-BD59-A942E10BC9A3}" srcOrd="0" destOrd="0" presId="urn:microsoft.com/office/officeart/2005/8/layout/hierarchy1"/>
    <dgm:cxn modelId="{B18AE76A-44B8-48B1-816E-AC561B33193F}" type="presParOf" srcId="{00301637-D685-4E44-A12B-F990F6041311}" destId="{1C3653A2-A120-4FB3-A900-CFBEA3209CAA}" srcOrd="1" destOrd="0" presId="urn:microsoft.com/office/officeart/2005/8/layout/hierarchy1"/>
    <dgm:cxn modelId="{101F0E34-5BB5-46F7-B759-BF5AC3B7AEC2}" type="presParOf" srcId="{BC86B3F7-58C0-4A23-902D-06E80F3571C0}" destId="{EFA045FD-FE24-4F04-ACEA-C5A42B500EFB}" srcOrd="1" destOrd="0" presId="urn:microsoft.com/office/officeart/2005/8/layout/hierarchy1"/>
    <dgm:cxn modelId="{4A4CF3A1-0BF7-4BEC-B8DC-091B2383E732}" type="presParOf" srcId="{EFA045FD-FE24-4F04-ACEA-C5A42B500EFB}" destId="{1CCD691B-645F-4850-9EB2-14FBE8AA1890}" srcOrd="0" destOrd="0" presId="urn:microsoft.com/office/officeart/2005/8/layout/hierarchy1"/>
    <dgm:cxn modelId="{21530966-9D55-4FD8-8610-F9E97EB9715B}" type="presParOf" srcId="{EFA045FD-FE24-4F04-ACEA-C5A42B500EFB}" destId="{D82892F2-AD62-47AA-8AFD-CA014ED260AA}" srcOrd="1" destOrd="0" presId="urn:microsoft.com/office/officeart/2005/8/layout/hierarchy1"/>
    <dgm:cxn modelId="{E16A9714-CE7D-49D4-858B-E8218B0BCFDD}" type="presParOf" srcId="{D82892F2-AD62-47AA-8AFD-CA014ED260AA}" destId="{F4B8E8F4-ED76-4612-930F-6E26E8222E72}" srcOrd="0" destOrd="0" presId="urn:microsoft.com/office/officeart/2005/8/layout/hierarchy1"/>
    <dgm:cxn modelId="{C4A2707D-83CA-477C-9CBF-E6A0F491C0FA}" type="presParOf" srcId="{F4B8E8F4-ED76-4612-930F-6E26E8222E72}" destId="{928DB722-6F02-42A5-A04F-A9D67D66EB99}" srcOrd="0" destOrd="0" presId="urn:microsoft.com/office/officeart/2005/8/layout/hierarchy1"/>
    <dgm:cxn modelId="{19684483-F672-43FC-A00C-22FC09FD781A}" type="presParOf" srcId="{F4B8E8F4-ED76-4612-930F-6E26E8222E72}" destId="{5E34133A-654C-48EC-AEE5-83BC4261DFFA}" srcOrd="1" destOrd="0" presId="urn:microsoft.com/office/officeart/2005/8/layout/hierarchy1"/>
    <dgm:cxn modelId="{838431AC-D4DB-4890-9AF6-E81789F180CF}" type="presParOf" srcId="{D82892F2-AD62-47AA-8AFD-CA014ED260AA}" destId="{2262CFFC-D58D-4E4E-BB21-E5246741AA7B}" srcOrd="1" destOrd="0" presId="urn:microsoft.com/office/officeart/2005/8/layout/hierarchy1"/>
    <dgm:cxn modelId="{2FB8CA6A-9C70-4E5A-9D21-69747FAA92F8}" type="presParOf" srcId="{2262CFFC-D58D-4E4E-BB21-E5246741AA7B}" destId="{0F8FDB56-9F1B-49DC-A85D-907D2315F7FD}" srcOrd="0" destOrd="0" presId="urn:microsoft.com/office/officeart/2005/8/layout/hierarchy1"/>
    <dgm:cxn modelId="{549F826E-6C4E-47D2-9569-4F6B40DF8119}" type="presParOf" srcId="{2262CFFC-D58D-4E4E-BB21-E5246741AA7B}" destId="{60A65F71-5CB0-427C-B1D0-65FB7432CA00}" srcOrd="1" destOrd="0" presId="urn:microsoft.com/office/officeart/2005/8/layout/hierarchy1"/>
    <dgm:cxn modelId="{EAF81B97-B115-4040-94B4-47C9DBD589EB}" type="presParOf" srcId="{60A65F71-5CB0-427C-B1D0-65FB7432CA00}" destId="{BC12F443-F972-405F-B376-4CE3E9BE75ED}" srcOrd="0" destOrd="0" presId="urn:microsoft.com/office/officeart/2005/8/layout/hierarchy1"/>
    <dgm:cxn modelId="{196E4284-5630-4955-8248-0CA2F68ED4D2}" type="presParOf" srcId="{BC12F443-F972-405F-B376-4CE3E9BE75ED}" destId="{566CA3A6-1B28-4116-BBBB-6B0E9C0ED72E}" srcOrd="0" destOrd="0" presId="urn:microsoft.com/office/officeart/2005/8/layout/hierarchy1"/>
    <dgm:cxn modelId="{3198C060-45F8-4957-9DA1-9BBBABA4CC40}" type="presParOf" srcId="{BC12F443-F972-405F-B376-4CE3E9BE75ED}" destId="{67339688-FA5C-4590-BC82-F1AAF5DE7531}" srcOrd="1" destOrd="0" presId="urn:microsoft.com/office/officeart/2005/8/layout/hierarchy1"/>
    <dgm:cxn modelId="{D9ADB61B-FDE4-4C7A-9D1A-15563D37576C}" type="presParOf" srcId="{60A65F71-5CB0-427C-B1D0-65FB7432CA00}" destId="{7377D9B2-038E-4602-A4E4-C5B93AFA11F3}" srcOrd="1" destOrd="0" presId="urn:microsoft.com/office/officeart/2005/8/layout/hierarchy1"/>
    <dgm:cxn modelId="{72C6410B-D564-4840-822B-D47E5B1187D0}" type="presParOf" srcId="{2262CFFC-D58D-4E4E-BB21-E5246741AA7B}" destId="{BD47437B-D271-439A-8A97-654CFB245E11}" srcOrd="2" destOrd="0" presId="urn:microsoft.com/office/officeart/2005/8/layout/hierarchy1"/>
    <dgm:cxn modelId="{76124156-177B-4412-93C1-1D45C9A061AC}" type="presParOf" srcId="{2262CFFC-D58D-4E4E-BB21-E5246741AA7B}" destId="{414BECB8-C65C-428C-A761-869A57B61CEC}" srcOrd="3" destOrd="0" presId="urn:microsoft.com/office/officeart/2005/8/layout/hierarchy1"/>
    <dgm:cxn modelId="{B9669047-640D-44B8-8688-6E423D0367A2}" type="presParOf" srcId="{414BECB8-C65C-428C-A761-869A57B61CEC}" destId="{A4469DC7-EFF1-4162-80F3-40FF45F09ADF}" srcOrd="0" destOrd="0" presId="urn:microsoft.com/office/officeart/2005/8/layout/hierarchy1"/>
    <dgm:cxn modelId="{BF0374B2-32D7-4D36-B049-E70CAB456BF0}" type="presParOf" srcId="{A4469DC7-EFF1-4162-80F3-40FF45F09ADF}" destId="{A540F50A-C185-4750-8600-FCA106BF464C}" srcOrd="0" destOrd="0" presId="urn:microsoft.com/office/officeart/2005/8/layout/hierarchy1"/>
    <dgm:cxn modelId="{E36B691C-0C4E-4CD9-8CAE-754DC10BC74C}" type="presParOf" srcId="{A4469DC7-EFF1-4162-80F3-40FF45F09ADF}" destId="{09953C15-BD5C-43F0-89BE-0D476C591923}" srcOrd="1" destOrd="0" presId="urn:microsoft.com/office/officeart/2005/8/layout/hierarchy1"/>
    <dgm:cxn modelId="{8469FB15-B19E-4EB9-A0C8-0A0D601F1264}" type="presParOf" srcId="{414BECB8-C65C-428C-A761-869A57B61CEC}" destId="{38AF5FB8-F749-496F-B574-404108850F08}" srcOrd="1" destOrd="0" presId="urn:microsoft.com/office/officeart/2005/8/layout/hierarchy1"/>
    <dgm:cxn modelId="{C5D740DD-7C5A-4589-87CE-487F4A1F7F37}" type="presParOf" srcId="{2262CFFC-D58D-4E4E-BB21-E5246741AA7B}" destId="{27130CC4-90B2-4F62-9C59-D1DFB89569C6}" srcOrd="4" destOrd="0" presId="urn:microsoft.com/office/officeart/2005/8/layout/hierarchy1"/>
    <dgm:cxn modelId="{A044B3B4-1859-40AE-936C-88BAAC53D3FE}" type="presParOf" srcId="{2262CFFC-D58D-4E4E-BB21-E5246741AA7B}" destId="{A1AFB2A0-4F51-406F-80EB-7209D0B12353}" srcOrd="5" destOrd="0" presId="urn:microsoft.com/office/officeart/2005/8/layout/hierarchy1"/>
    <dgm:cxn modelId="{2B59E58B-28C3-4C80-BA88-F179A1580F5F}" type="presParOf" srcId="{A1AFB2A0-4F51-406F-80EB-7209D0B12353}" destId="{83548612-24A6-4BD4-A722-379F62A13F07}" srcOrd="0" destOrd="0" presId="urn:microsoft.com/office/officeart/2005/8/layout/hierarchy1"/>
    <dgm:cxn modelId="{C23B9FFC-CAB2-4675-904B-F5C518C03F68}" type="presParOf" srcId="{83548612-24A6-4BD4-A722-379F62A13F07}" destId="{81C8C5B2-B831-405A-AD29-B3292D889816}" srcOrd="0" destOrd="0" presId="urn:microsoft.com/office/officeart/2005/8/layout/hierarchy1"/>
    <dgm:cxn modelId="{555FD2F4-9564-48AC-A451-B6AD047E8D11}" type="presParOf" srcId="{83548612-24A6-4BD4-A722-379F62A13F07}" destId="{B5C5AD60-4EBC-4032-8571-951F26CA4C0A}" srcOrd="1" destOrd="0" presId="urn:microsoft.com/office/officeart/2005/8/layout/hierarchy1"/>
    <dgm:cxn modelId="{0EC35EB5-0D30-44DA-84A2-67F2E8BC7F11}" type="presParOf" srcId="{A1AFB2A0-4F51-406F-80EB-7209D0B12353}" destId="{D09C9CD8-21E5-480A-A336-639B1E4D131F}" srcOrd="1" destOrd="0" presId="urn:microsoft.com/office/officeart/2005/8/layout/hierarchy1"/>
    <dgm:cxn modelId="{8E70A8DB-6FFB-4A26-9AFA-5DA8D144BFEF}" type="presParOf" srcId="{EFA045FD-FE24-4F04-ACEA-C5A42B500EFB}" destId="{908E3951-CE3A-4011-9BF9-8908B4347493}" srcOrd="2" destOrd="0" presId="urn:microsoft.com/office/officeart/2005/8/layout/hierarchy1"/>
    <dgm:cxn modelId="{901656AB-58DC-4AB8-8DF5-8A93339CB40B}" type="presParOf" srcId="{EFA045FD-FE24-4F04-ACEA-C5A42B500EFB}" destId="{DB4FF2C9-0B66-45F0-8332-BA49DCC58E7B}" srcOrd="3" destOrd="0" presId="urn:microsoft.com/office/officeart/2005/8/layout/hierarchy1"/>
    <dgm:cxn modelId="{AC548185-506C-4389-B54F-12D5D0DC6E43}" type="presParOf" srcId="{DB4FF2C9-0B66-45F0-8332-BA49DCC58E7B}" destId="{52EAAAAF-386B-441C-82AE-925ADC6E8768}" srcOrd="0" destOrd="0" presId="urn:microsoft.com/office/officeart/2005/8/layout/hierarchy1"/>
    <dgm:cxn modelId="{69F9C0FB-BE02-45A0-BC5E-CF39FB17E0BB}" type="presParOf" srcId="{52EAAAAF-386B-441C-82AE-925ADC6E8768}" destId="{D3232601-9601-41C6-A29A-879CF13E6C67}" srcOrd="0" destOrd="0" presId="urn:microsoft.com/office/officeart/2005/8/layout/hierarchy1"/>
    <dgm:cxn modelId="{510DD49B-8C06-45CA-BF52-F7A926C8224F}" type="presParOf" srcId="{52EAAAAF-386B-441C-82AE-925ADC6E8768}" destId="{97D58AD7-D853-4432-8F32-E185259AAA56}" srcOrd="1" destOrd="0" presId="urn:microsoft.com/office/officeart/2005/8/layout/hierarchy1"/>
    <dgm:cxn modelId="{3E8EA90D-BFF8-4779-9BD1-5CC0C10017AB}" type="presParOf" srcId="{DB4FF2C9-0B66-45F0-8332-BA49DCC58E7B}" destId="{0BAFCA13-D7C6-4591-88CB-0346448B47B6}" srcOrd="1" destOrd="0" presId="urn:microsoft.com/office/officeart/2005/8/layout/hierarchy1"/>
    <dgm:cxn modelId="{7769F288-971F-47D2-8496-DA3FD77A51FF}" type="presParOf" srcId="{0BAFCA13-D7C6-4591-88CB-0346448B47B6}" destId="{635B62D2-14AE-480E-813A-DD5A620D20EE}" srcOrd="0" destOrd="0" presId="urn:microsoft.com/office/officeart/2005/8/layout/hierarchy1"/>
    <dgm:cxn modelId="{9665A766-B2A4-484A-9021-F261E920DFBA}" type="presParOf" srcId="{0BAFCA13-D7C6-4591-88CB-0346448B47B6}" destId="{95487203-822D-4759-B57F-5F8755548248}" srcOrd="1" destOrd="0" presId="urn:microsoft.com/office/officeart/2005/8/layout/hierarchy1"/>
    <dgm:cxn modelId="{74ECDC9C-1646-4BBE-B872-DC6F60E27E81}" type="presParOf" srcId="{95487203-822D-4759-B57F-5F8755548248}" destId="{CE96F205-AF0F-4658-914E-4BD87514A73D}" srcOrd="0" destOrd="0" presId="urn:microsoft.com/office/officeart/2005/8/layout/hierarchy1"/>
    <dgm:cxn modelId="{B6E917AA-DC58-46C7-BBE6-192BCCDF3451}" type="presParOf" srcId="{CE96F205-AF0F-4658-914E-4BD87514A73D}" destId="{D65E6DB6-D6AB-45E5-A461-9BCDFDF6A56D}" srcOrd="0" destOrd="0" presId="urn:microsoft.com/office/officeart/2005/8/layout/hierarchy1"/>
    <dgm:cxn modelId="{85DFFE05-684E-4B48-BB17-D7578866C8CC}" type="presParOf" srcId="{CE96F205-AF0F-4658-914E-4BD87514A73D}" destId="{333B5D09-27DD-433D-A93D-14AA441A8EB3}" srcOrd="1" destOrd="0" presId="urn:microsoft.com/office/officeart/2005/8/layout/hierarchy1"/>
    <dgm:cxn modelId="{40096D51-CDA9-400A-BDC3-5993587561E8}" type="presParOf" srcId="{95487203-822D-4759-B57F-5F8755548248}" destId="{31D291C2-8762-42A0-9B4F-F46817EED76E}" srcOrd="1" destOrd="0" presId="urn:microsoft.com/office/officeart/2005/8/layout/hierarchy1"/>
    <dgm:cxn modelId="{3550E344-7D11-496D-9999-E178E3AADE9E}" type="presParOf" srcId="{0BAFCA13-D7C6-4591-88CB-0346448B47B6}" destId="{8AC604FA-FAD0-4CA4-9BF8-8F8F2A01014E}" srcOrd="2" destOrd="0" presId="urn:microsoft.com/office/officeart/2005/8/layout/hierarchy1"/>
    <dgm:cxn modelId="{DF98D462-0A50-4894-AA0D-0FF0C684985A}" type="presParOf" srcId="{0BAFCA13-D7C6-4591-88CB-0346448B47B6}" destId="{EA4D766A-2551-4010-837E-F031B136187A}" srcOrd="3" destOrd="0" presId="urn:microsoft.com/office/officeart/2005/8/layout/hierarchy1"/>
    <dgm:cxn modelId="{DC3EC8FD-DB6D-4128-9C9A-6D03393E82D6}" type="presParOf" srcId="{EA4D766A-2551-4010-837E-F031B136187A}" destId="{314EF610-957D-44F0-A369-A5E597E897BE}" srcOrd="0" destOrd="0" presId="urn:microsoft.com/office/officeart/2005/8/layout/hierarchy1"/>
    <dgm:cxn modelId="{F32B1773-F6EF-4146-AB2E-9CFBFCB80AB7}" type="presParOf" srcId="{314EF610-957D-44F0-A369-A5E597E897BE}" destId="{85EDEDF5-FA6D-4B6F-BA0E-01EE56ADD87A}" srcOrd="0" destOrd="0" presId="urn:microsoft.com/office/officeart/2005/8/layout/hierarchy1"/>
    <dgm:cxn modelId="{ABB72735-4080-496E-B6E3-8FBA36D4AEB0}" type="presParOf" srcId="{314EF610-957D-44F0-A369-A5E597E897BE}" destId="{F1FF197B-7E58-4F50-9F57-13480AECD3C3}" srcOrd="1" destOrd="0" presId="urn:microsoft.com/office/officeart/2005/8/layout/hierarchy1"/>
    <dgm:cxn modelId="{F892F506-942F-47D2-8DE1-C496D67719D4}" type="presParOf" srcId="{EA4D766A-2551-4010-837E-F031B136187A}" destId="{464C48FD-11A9-418E-A136-C9966EE55BFF}" srcOrd="1" destOrd="0" presId="urn:microsoft.com/office/officeart/2005/8/layout/hierarchy1"/>
    <dgm:cxn modelId="{6009D6C5-FF09-4D6C-AAB8-130E723D9963}" type="presParOf" srcId="{0BAFCA13-D7C6-4591-88CB-0346448B47B6}" destId="{F539D083-2EA4-45D5-93F4-92FD9B1E5A3C}" srcOrd="4" destOrd="0" presId="urn:microsoft.com/office/officeart/2005/8/layout/hierarchy1"/>
    <dgm:cxn modelId="{91355AFF-27CC-45F9-8B46-0483465567E9}" type="presParOf" srcId="{0BAFCA13-D7C6-4591-88CB-0346448B47B6}" destId="{F40981C5-863E-4DB5-A5A5-79C39889FDC8}" srcOrd="5" destOrd="0" presId="urn:microsoft.com/office/officeart/2005/8/layout/hierarchy1"/>
    <dgm:cxn modelId="{A652BCE1-7C6B-49FC-A5CC-C32968A1E41F}" type="presParOf" srcId="{F40981C5-863E-4DB5-A5A5-79C39889FDC8}" destId="{3C17FA00-BD86-48EF-8EF2-51F067B66A87}" srcOrd="0" destOrd="0" presId="urn:microsoft.com/office/officeart/2005/8/layout/hierarchy1"/>
    <dgm:cxn modelId="{43DA2B8D-E900-4C6D-9C0C-B6A670102246}" type="presParOf" srcId="{3C17FA00-BD86-48EF-8EF2-51F067B66A87}" destId="{04841A71-8FA1-49CD-8255-E07AD59F3E3A}" srcOrd="0" destOrd="0" presId="urn:microsoft.com/office/officeart/2005/8/layout/hierarchy1"/>
    <dgm:cxn modelId="{7312E81A-64D0-4EAF-8CA2-E86E6F47DD04}" type="presParOf" srcId="{3C17FA00-BD86-48EF-8EF2-51F067B66A87}" destId="{C7F6530E-4EC4-4B8F-A9A2-B6DC8FB6E67D}" srcOrd="1" destOrd="0" presId="urn:microsoft.com/office/officeart/2005/8/layout/hierarchy1"/>
    <dgm:cxn modelId="{58D14C10-5331-420A-A6E8-BFAC99E82629}" type="presParOf" srcId="{F40981C5-863E-4DB5-A5A5-79C39889FDC8}" destId="{C1FD73A6-ABE5-473B-99EC-916CE8D8F7C2}" srcOrd="1" destOrd="0" presId="urn:microsoft.com/office/officeart/2005/8/layout/hierarchy1"/>
  </dgm:cxnLst>
  <dgm:bg/>
  <dgm:whole/>
</dgm:dataModel>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John_R._Pierc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Machine_translation" TargetMode="External"/><Relationship Id="rId5" Type="http://schemas.openxmlformats.org/officeDocument/2006/relationships/hyperlink" Target="https://en.wikipedia.org/wiki/Computational_linguistics" TargetMode="External"/><Relationship Id="rId4" Type="http://schemas.openxmlformats.org/officeDocument/2006/relationships/hyperlink" Target="https://en.wikipedia.org/wiki/United_States_government"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050" b="1">
                <a:solidFill>
                  <a:srgbClr val="222222"/>
                </a:solidFill>
                <a:highlight>
                  <a:srgbClr val="FFFFFF"/>
                </a:highlight>
                <a:latin typeface="Arial"/>
                <a:ea typeface="Arial"/>
                <a:cs typeface="Arial"/>
                <a:sym typeface="Arial"/>
              </a:rPr>
              <a:t>ALPAC</a:t>
            </a:r>
            <a:r>
              <a:rPr lang="en-US" sz="1050">
                <a:solidFill>
                  <a:srgbClr val="222222"/>
                </a:solidFill>
                <a:highlight>
                  <a:srgbClr val="FFFFFF"/>
                </a:highlight>
                <a:latin typeface="Arial"/>
                <a:ea typeface="Arial"/>
                <a:cs typeface="Arial"/>
                <a:sym typeface="Arial"/>
              </a:rPr>
              <a:t> (</a:t>
            </a:r>
            <a:r>
              <a:rPr lang="en-US" sz="1050" b="1">
                <a:solidFill>
                  <a:srgbClr val="222222"/>
                </a:solidFill>
                <a:highlight>
                  <a:srgbClr val="FFFFFF"/>
                </a:highlight>
                <a:latin typeface="Arial"/>
                <a:ea typeface="Arial"/>
                <a:cs typeface="Arial"/>
                <a:sym typeface="Arial"/>
              </a:rPr>
              <a:t>Automatic Language Processing Advisory Committee</a:t>
            </a:r>
            <a:r>
              <a:rPr lang="en-US" sz="1050">
                <a:solidFill>
                  <a:srgbClr val="222222"/>
                </a:solidFill>
                <a:highlight>
                  <a:srgbClr val="FFFFFF"/>
                </a:highlight>
                <a:latin typeface="Arial"/>
                <a:ea typeface="Arial"/>
                <a:cs typeface="Arial"/>
                <a:sym typeface="Arial"/>
              </a:rPr>
              <a:t>) was a committee of seven scientists led by </a:t>
            </a:r>
            <a:r>
              <a:rPr lang="en-US" sz="1050" u="sng">
                <a:solidFill>
                  <a:srgbClr val="0B0080"/>
                </a:solidFill>
                <a:highlight>
                  <a:srgbClr val="FFFFFF"/>
                </a:highlight>
                <a:latin typeface="Arial"/>
                <a:ea typeface="Arial"/>
                <a:cs typeface="Arial"/>
                <a:sym typeface="Arial"/>
                <a:hlinkClick r:id="rId3"/>
              </a:rPr>
              <a:t>John R. Pierce</a:t>
            </a:r>
            <a:r>
              <a:rPr lang="en-US" sz="1050">
                <a:solidFill>
                  <a:srgbClr val="222222"/>
                </a:solidFill>
                <a:highlight>
                  <a:srgbClr val="FFFFFF"/>
                </a:highlight>
                <a:latin typeface="Arial"/>
                <a:ea typeface="Arial"/>
                <a:cs typeface="Arial"/>
                <a:sym typeface="Arial"/>
              </a:rPr>
              <a:t>, established in 1964 by the </a:t>
            </a:r>
            <a:r>
              <a:rPr lang="en-US" sz="1050" u="sng">
                <a:solidFill>
                  <a:srgbClr val="0B0080"/>
                </a:solidFill>
                <a:highlight>
                  <a:srgbClr val="FFFFFF"/>
                </a:highlight>
                <a:latin typeface="Arial"/>
                <a:ea typeface="Arial"/>
                <a:cs typeface="Arial"/>
                <a:sym typeface="Arial"/>
                <a:hlinkClick r:id="rId4"/>
              </a:rPr>
              <a:t>United States government</a:t>
            </a:r>
            <a:r>
              <a:rPr lang="en-US" sz="1050">
                <a:solidFill>
                  <a:srgbClr val="222222"/>
                </a:solidFill>
                <a:highlight>
                  <a:srgbClr val="FFFFFF"/>
                </a:highlight>
                <a:latin typeface="Arial"/>
                <a:ea typeface="Arial"/>
                <a:cs typeface="Arial"/>
                <a:sym typeface="Arial"/>
              </a:rPr>
              <a:t> in order to evaluate the progress in </a:t>
            </a:r>
            <a:r>
              <a:rPr lang="en-US" sz="1050" u="sng">
                <a:solidFill>
                  <a:srgbClr val="0B0080"/>
                </a:solidFill>
                <a:highlight>
                  <a:srgbClr val="FFFFFF"/>
                </a:highlight>
                <a:latin typeface="Arial"/>
                <a:ea typeface="Arial"/>
                <a:cs typeface="Arial"/>
                <a:sym typeface="Arial"/>
                <a:hlinkClick r:id="rId5"/>
              </a:rPr>
              <a:t>computational linguistics</a:t>
            </a:r>
            <a:r>
              <a:rPr lang="en-US" sz="1050">
                <a:solidFill>
                  <a:srgbClr val="222222"/>
                </a:solidFill>
                <a:highlight>
                  <a:srgbClr val="FFFFFF"/>
                </a:highlight>
                <a:latin typeface="Arial"/>
                <a:ea typeface="Arial"/>
                <a:cs typeface="Arial"/>
                <a:sym typeface="Arial"/>
              </a:rPr>
              <a:t> in general and </a:t>
            </a:r>
            <a:r>
              <a:rPr lang="en-US" sz="1050" u="sng">
                <a:solidFill>
                  <a:srgbClr val="0B0080"/>
                </a:solidFill>
                <a:highlight>
                  <a:srgbClr val="FFFFFF"/>
                </a:highlight>
                <a:latin typeface="Arial"/>
                <a:ea typeface="Arial"/>
                <a:cs typeface="Arial"/>
                <a:sym typeface="Arial"/>
                <a:hlinkClick r:id="rId6"/>
              </a:rPr>
              <a:t>machine translation</a:t>
            </a:r>
            <a:r>
              <a:rPr lang="en-US" sz="1050">
                <a:solidFill>
                  <a:srgbClr val="222222"/>
                </a:solidFill>
                <a:highlight>
                  <a:srgbClr val="FFFFFF"/>
                </a:highlight>
                <a:latin typeface="Arial"/>
                <a:ea typeface="Arial"/>
                <a:cs typeface="Arial"/>
                <a:sym typeface="Arial"/>
              </a:rPr>
              <a:t> in particular.</a:t>
            </a:r>
            <a:endParaRPr/>
          </a:p>
        </p:txBody>
      </p:sp>
      <p:sp>
        <p:nvSpPr>
          <p:cNvPr id="378" name="Google Shape;37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373737"/>
                </a:solidFill>
                <a:highlight>
                  <a:srgbClr val="FFFFFF"/>
                </a:highlight>
                <a:latin typeface="Roboto"/>
                <a:ea typeface="Roboto"/>
                <a:cs typeface="Roboto"/>
                <a:sym typeface="Roboto"/>
              </a:rPr>
              <a:t>AI- to handle unforeseem circumstances. BOSTON DYNAMICS VIDEO</a:t>
            </a:r>
            <a:endParaRPr>
              <a:solidFill>
                <a:srgbClr val="373737"/>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373737"/>
                </a:solidFill>
                <a:highlight>
                  <a:srgbClr val="FFFFFF"/>
                </a:highlight>
                <a:latin typeface="Roboto"/>
                <a:ea typeface="Roboto"/>
                <a:cs typeface="Roboto"/>
                <a:sym typeface="Roboto"/>
              </a:rPr>
              <a:t>Unstructured data, ML- structured.</a:t>
            </a:r>
            <a:endParaRPr>
              <a:solidFill>
                <a:srgbClr val="373737"/>
              </a:solidFill>
              <a:highlight>
                <a:srgbClr val="FFFFFF"/>
              </a:highlight>
              <a:latin typeface="Roboto"/>
              <a:ea typeface="Roboto"/>
              <a:cs typeface="Roboto"/>
              <a:sym typeface="Roboto"/>
            </a:endParaRPr>
          </a:p>
          <a:p>
            <a:pPr marL="0" lvl="0" indent="0" algn="l" rtl="0">
              <a:spcBef>
                <a:spcPts val="0"/>
              </a:spcBef>
              <a:spcAft>
                <a:spcPts val="0"/>
              </a:spcAft>
              <a:buNone/>
            </a:pPr>
            <a:r>
              <a:rPr lang="en-US">
                <a:solidFill>
                  <a:srgbClr val="373737"/>
                </a:solidFill>
                <a:highlight>
                  <a:srgbClr val="FFFFFF"/>
                </a:highlight>
                <a:latin typeface="Roboto"/>
                <a:ea typeface="Roboto"/>
                <a:cs typeface="Roboto"/>
                <a:sym typeface="Roboto"/>
              </a:rPr>
              <a:t>AI is often used interchangeably with ML is because it’s not always straightforward to know whether the underlying data is structured or unstructured. </a:t>
            </a:r>
            <a:endParaRPr/>
          </a:p>
        </p:txBody>
      </p:sp>
      <p:sp>
        <p:nvSpPr>
          <p:cNvPr id="234" name="Google Shape;2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ml:</a:t>
            </a:r>
            <a:endParaRPr/>
          </a:p>
          <a:p>
            <a:pPr marL="0" lvl="0" indent="0" algn="l" rtl="0">
              <a:spcBef>
                <a:spcPts val="0"/>
              </a:spcBef>
              <a:spcAft>
                <a:spcPts val="0"/>
              </a:spcAft>
              <a:buNone/>
            </a:pPr>
            <a:r>
              <a:rPr lang="en-US"/>
              <a:t>-data: get a lot of cleaned data. is this email a spam? age, height etc.</a:t>
            </a:r>
            <a:endParaRPr/>
          </a:p>
          <a:p>
            <a:pPr marL="0" lvl="0" indent="0" algn="l" rtl="0">
              <a:spcBef>
                <a:spcPts val="0"/>
              </a:spcBef>
              <a:spcAft>
                <a:spcPts val="0"/>
              </a:spcAft>
              <a:buNone/>
            </a:pPr>
            <a:r>
              <a:rPr lang="en-US"/>
              <a:t>- training: use data to tune relative significant features</a:t>
            </a:r>
            <a:endParaRPr/>
          </a:p>
          <a:p>
            <a:pPr marL="0" lvl="0" indent="0" algn="l" rtl="0">
              <a:spcBef>
                <a:spcPts val="0"/>
              </a:spcBef>
              <a:spcAft>
                <a:spcPts val="0"/>
              </a:spcAft>
              <a:buNone/>
            </a:pPr>
            <a:r>
              <a:rPr lang="en-US"/>
              <a:t>- inference: predict something new</a:t>
            </a:r>
            <a:endParaRPr/>
          </a:p>
        </p:txBody>
      </p:sp>
      <p:sp>
        <p:nvSpPr>
          <p:cNvPr id="270" name="Google Shape;2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2C508E">
                <a:alpha val="47450"/>
              </a:srgbClr>
            </a:gs>
            <a:gs pos="26000">
              <a:srgbClr val="2C508E">
                <a:alpha val="47450"/>
              </a:srgbClr>
            </a:gs>
            <a:gs pos="90000">
              <a:srgbClr val="3F6EC2"/>
            </a:gs>
            <a:gs pos="100000">
              <a:srgbClr val="3F6EC2"/>
            </a:gs>
          </a:gsLst>
          <a:lin ang="5400000" scaled="0"/>
        </a:gradFill>
        <a:effectLst/>
      </p:bgPr>
    </p:bg>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b="1"/>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rgbClr val="002060"/>
              </a:buClr>
              <a:buSzPts val="3600"/>
              <a:buFont typeface="Calibri"/>
              <a:buNone/>
              <a:defRPr sz="36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lvl="0" indent="-381000" algn="l">
              <a:lnSpc>
                <a:spcPct val="90000"/>
              </a:lnSpc>
              <a:spcBef>
                <a:spcPts val="1000"/>
              </a:spcBef>
              <a:spcAft>
                <a:spcPts val="0"/>
              </a:spcAft>
              <a:buClr>
                <a:schemeClr val="dk1"/>
              </a:buClr>
              <a:buSzPts val="2400"/>
              <a:buChar char="•"/>
              <a:defRPr sz="2400"/>
            </a:lvl1pPr>
            <a:lvl2pPr marL="914400" lvl="1" indent="-381000" algn="l">
              <a:lnSpc>
                <a:spcPct val="90000"/>
              </a:lnSpc>
              <a:spcBef>
                <a:spcPts val="500"/>
              </a:spcBef>
              <a:spcAft>
                <a:spcPts val="0"/>
              </a:spcAft>
              <a:buClr>
                <a:schemeClr val="dk1"/>
              </a:buClr>
              <a:buSzPts val="2400"/>
              <a:buChar char="•"/>
              <a:defRPr sz="24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0" name="Google Shape;50;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1" name="Google Shape;5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7"/>
        <p:cNvGrpSpPr/>
        <p:nvPr/>
      </p:nvGrpSpPr>
      <p:grpSpPr>
        <a:xfrm>
          <a:off x="0" y="0"/>
          <a:ext cx="0" cy="0"/>
          <a:chOff x="0" y="0"/>
          <a:chExt cx="0" cy="0"/>
        </a:xfrm>
      </p:grpSpPr>
      <p:sp>
        <p:nvSpPr>
          <p:cNvPr id="68" name="Google Shape;68;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8" descr="A picture containing object&#10;&#10;Description automatically generated"/>
          <p:cNvPicPr preferRelativeResize="0"/>
          <p:nvPr/>
        </p:nvPicPr>
        <p:blipFill rotWithShape="1">
          <a:blip r:embed="rId11">
            <a:alphaModFix/>
          </a:blip>
          <a:srcRect/>
          <a:stretch/>
        </p:blipFill>
        <p:spPr>
          <a:xfrm>
            <a:off x="10633800" y="95093"/>
            <a:ext cx="1440000" cy="424178"/>
          </a:xfrm>
          <a:prstGeom prst="rect">
            <a:avLst/>
          </a:prstGeom>
          <a:noFill/>
          <a:ln>
            <a:noFill/>
          </a:ln>
        </p:spPr>
      </p:pic>
      <p:sp>
        <p:nvSpPr>
          <p:cNvPr id="11" name="Google Shape;11;p38"/>
          <p:cNvSpPr/>
          <p:nvPr/>
        </p:nvSpPr>
        <p:spPr>
          <a:xfrm>
            <a:off x="0" y="6356350"/>
            <a:ext cx="12192000" cy="501650"/>
          </a:xfrm>
          <a:prstGeom prst="rect">
            <a:avLst/>
          </a:prstGeom>
          <a:gradFill>
            <a:gsLst>
              <a:gs pos="0">
                <a:srgbClr val="2F5496"/>
              </a:gs>
              <a:gs pos="13000">
                <a:srgbClr val="2F5496"/>
              </a:gs>
              <a:gs pos="100000">
                <a:srgbClr val="004380"/>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2" name="Google Shape;1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png"/><Relationship Id="rId7"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9"/>
          <p:cNvPicPr preferRelativeResize="0"/>
          <p:nvPr/>
        </p:nvPicPr>
        <p:blipFill rotWithShape="1">
          <a:blip r:embed="rId3">
            <a:alphaModFix/>
          </a:blip>
          <a:srcRect/>
          <a:stretch/>
        </p:blipFill>
        <p:spPr>
          <a:xfrm>
            <a:off x="3990975" y="3690937"/>
            <a:ext cx="4210050" cy="2219325"/>
          </a:xfrm>
          <a:prstGeom prst="rect">
            <a:avLst/>
          </a:prstGeom>
          <a:noFill/>
          <a:ln>
            <a:noFill/>
          </a:ln>
        </p:spPr>
      </p:pic>
      <p:sp>
        <p:nvSpPr>
          <p:cNvPr id="222" name="Google Shape;222;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Artificial Intelligence </a:t>
            </a:r>
            <a:endParaRPr/>
          </a:p>
        </p:txBody>
      </p:sp>
      <p:sp>
        <p:nvSpPr>
          <p:cNvPr id="223" name="Google Shape;223;p9"/>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a:t>
            </a:fld>
            <a:endParaRPr/>
          </a:p>
        </p:txBody>
      </p:sp>
      <p:pic>
        <p:nvPicPr>
          <p:cNvPr id="5"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dirty="0"/>
              <a:t>History</a:t>
            </a:r>
            <a:endParaRPr/>
          </a:p>
        </p:txBody>
      </p:sp>
      <p:sp>
        <p:nvSpPr>
          <p:cNvPr id="334" name="Google Shape;334;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p>
            <a:pPr marL="457200" lvl="0" indent="-406400" algn="ctr" rtl="0">
              <a:lnSpc>
                <a:spcPct val="90000"/>
              </a:lnSpc>
              <a:spcBef>
                <a:spcPts val="1000"/>
              </a:spcBef>
              <a:spcAft>
                <a:spcPts val="0"/>
              </a:spcAft>
              <a:buClr>
                <a:schemeClr val="dk1"/>
              </a:buClr>
              <a:buSzPts val="2400"/>
              <a:buNone/>
            </a:pPr>
            <a:r>
              <a:rPr lang="en-US" sz="5400" dirty="0"/>
              <a:t>AI</a:t>
            </a:r>
            <a:endParaRPr sz="540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10</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History of AI</a:t>
            </a:r>
            <a:endParaRPr/>
          </a:p>
        </p:txBody>
      </p:sp>
      <p:sp>
        <p:nvSpPr>
          <p:cNvPr id="341" name="Google Shape;34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chemeClr val="dk1"/>
              </a:buClr>
              <a:buSzPts val="2400"/>
              <a:buChar char="•"/>
            </a:pPr>
            <a:r>
              <a:rPr lang="en-US"/>
              <a:t>AI has experienced several hype cycles, where it has oscillated between periods of excitement and disappointment.</a:t>
            </a:r>
            <a:endParaRPr/>
          </a:p>
          <a:p>
            <a:pPr marL="457200" lvl="0" indent="-228600" algn="l" rtl="0">
              <a:lnSpc>
                <a:spcPct val="90000"/>
              </a:lnSpc>
              <a:spcBef>
                <a:spcPts val="1000"/>
              </a:spcBef>
              <a:spcAft>
                <a:spcPts val="0"/>
              </a:spcAft>
              <a:buClr>
                <a:schemeClr val="dk1"/>
              </a:buClr>
              <a:buSzPts val="2400"/>
              <a:buNone/>
            </a:pPr>
            <a:endParaRPr/>
          </a:p>
        </p:txBody>
      </p:sp>
      <p:sp>
        <p:nvSpPr>
          <p:cNvPr id="342" name="Google Shape;34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11</a:t>
            </a:fld>
            <a:endParaRPr/>
          </a:p>
        </p:txBody>
      </p:sp>
      <p:pic>
        <p:nvPicPr>
          <p:cNvPr id="343" name="Google Shape;343;p22"/>
          <p:cNvPicPr preferRelativeResize="0"/>
          <p:nvPr/>
        </p:nvPicPr>
        <p:blipFill rotWithShape="1">
          <a:blip r:embed="rId3">
            <a:alphaModFix/>
          </a:blip>
          <a:srcRect/>
          <a:stretch/>
        </p:blipFill>
        <p:spPr>
          <a:xfrm>
            <a:off x="1193800" y="3011560"/>
            <a:ext cx="9804400" cy="2942735"/>
          </a:xfrm>
          <a:prstGeom prst="rect">
            <a:avLst/>
          </a:prstGeom>
          <a:noFill/>
          <a:ln>
            <a:noFill/>
          </a:ln>
        </p:spPr>
      </p:pic>
      <p:pic>
        <p:nvPicPr>
          <p:cNvPr id="6"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US"/>
              <a:t>1950s: Early AI</a:t>
            </a:r>
            <a:endParaRPr/>
          </a:p>
        </p:txBody>
      </p:sp>
      <p:sp>
        <p:nvSpPr>
          <p:cNvPr id="349" name="Google Shape;34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pPr marL="0" lvl="0" indent="0" algn="r" rtl="0">
                <a:lnSpc>
                  <a:spcPct val="100000"/>
                </a:lnSpc>
                <a:spcBef>
                  <a:spcPts val="0"/>
                </a:spcBef>
                <a:spcAft>
                  <a:spcPts val="600"/>
                </a:spcAft>
                <a:buSzPts val="1200"/>
                <a:buNone/>
              </a:pPr>
              <a:t>12</a:t>
            </a:fld>
            <a:endParaRPr/>
          </a:p>
        </p:txBody>
      </p:sp>
      <p:grpSp>
        <p:nvGrpSpPr>
          <p:cNvPr id="350" name="Google Shape;350;p23"/>
          <p:cNvGrpSpPr/>
          <p:nvPr/>
        </p:nvGrpSpPr>
        <p:grpSpPr>
          <a:xfrm>
            <a:off x="838200" y="2282991"/>
            <a:ext cx="10515600" cy="3436605"/>
            <a:chOff x="0" y="457366"/>
            <a:chExt cx="10515600" cy="3436605"/>
          </a:xfrm>
        </p:grpSpPr>
        <p:sp>
          <p:nvSpPr>
            <p:cNvPr id="351" name="Google Shape;351;p23"/>
            <p:cNvSpPr/>
            <p:nvPr/>
          </p:nvSpPr>
          <p:spPr>
            <a:xfrm>
              <a:off x="421804" y="2336668"/>
              <a:ext cx="3364170" cy="4917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txBox="1"/>
            <p:nvPr/>
          </p:nvSpPr>
          <p:spPr>
            <a:xfrm>
              <a:off x="421804" y="2336668"/>
              <a:ext cx="3364170" cy="491701"/>
            </a:xfrm>
            <a:prstGeom prst="rect">
              <a:avLst/>
            </a:prstGeom>
            <a:noFill/>
            <a:ln>
              <a:noFill/>
            </a:ln>
          </p:spPr>
          <p:txBody>
            <a:bodyPr spcFirstLastPara="1" wrap="square" lIns="0" tIns="0" rIns="0" bIns="0" anchor="t" anchorCtr="1">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1950</a:t>
              </a:r>
              <a:endParaRPr/>
            </a:p>
          </p:txBody>
        </p:sp>
        <p:sp>
          <p:nvSpPr>
            <p:cNvPr id="353" name="Google Shape;353;p23"/>
            <p:cNvSpPr/>
            <p:nvPr/>
          </p:nvSpPr>
          <p:spPr>
            <a:xfrm>
              <a:off x="0" y="2088642"/>
              <a:ext cx="10515600" cy="174053"/>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253596" y="457366"/>
              <a:ext cx="3700587" cy="891548"/>
            </a:xfrm>
            <a:prstGeom prst="rect">
              <a:avLst/>
            </a:prstGeom>
            <a:solidFill>
              <a:srgbClr val="F7D5CB">
                <a:alpha val="89803"/>
              </a:srgbClr>
            </a:solidFill>
            <a:ln w="25400" cap="flat" cmpd="sng">
              <a:solidFill>
                <a:srgbClr val="F7D5CB">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txBox="1"/>
            <p:nvPr/>
          </p:nvSpPr>
          <p:spPr>
            <a:xfrm>
              <a:off x="253596" y="457366"/>
              <a:ext cx="3700587" cy="891548"/>
            </a:xfrm>
            <a:prstGeom prst="rect">
              <a:avLst/>
            </a:prstGeom>
            <a:noFill/>
            <a:ln>
              <a:noFill/>
            </a:ln>
          </p:spPr>
          <p:txBody>
            <a:bodyPr spcFirstLastPara="1" wrap="square" lIns="142875" tIns="142875" rIns="142875" bIns="142875"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Alan Turing developed the Turing test to test a machines ability to exhibit intelligent behavior.</a:t>
              </a:r>
              <a:endParaRPr/>
            </a:p>
          </p:txBody>
        </p:sp>
        <p:cxnSp>
          <p:nvCxnSpPr>
            <p:cNvPr id="356" name="Google Shape;356;p23"/>
            <p:cNvCxnSpPr/>
            <p:nvPr/>
          </p:nvCxnSpPr>
          <p:spPr>
            <a:xfrm>
              <a:off x="2103890" y="1348914"/>
              <a:ext cx="0" cy="739727"/>
            </a:xfrm>
            <a:prstGeom prst="straightConnector1">
              <a:avLst/>
            </a:prstGeom>
            <a:solidFill>
              <a:schemeClr val="accent2"/>
            </a:solidFill>
            <a:ln w="9525" cap="flat" cmpd="sng">
              <a:solidFill>
                <a:schemeClr val="accent2"/>
              </a:solidFill>
              <a:prstDash val="dash"/>
              <a:round/>
              <a:headEnd type="none" w="sm" len="sm"/>
              <a:tailEnd type="none" w="sm" len="sm"/>
            </a:ln>
          </p:spPr>
        </p:cxnSp>
        <p:sp>
          <p:nvSpPr>
            <p:cNvPr id="357" name="Google Shape;357;p23"/>
            <p:cNvSpPr/>
            <p:nvPr/>
          </p:nvSpPr>
          <p:spPr>
            <a:xfrm>
              <a:off x="2524411" y="1522968"/>
              <a:ext cx="3364170" cy="4917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txBox="1"/>
            <p:nvPr/>
          </p:nvSpPr>
          <p:spPr>
            <a:xfrm>
              <a:off x="2524411" y="1522968"/>
              <a:ext cx="3364170" cy="491701"/>
            </a:xfrm>
            <a:prstGeom prst="rect">
              <a:avLst/>
            </a:prstGeom>
            <a:noFill/>
            <a:ln>
              <a:noFill/>
            </a:ln>
          </p:spPr>
          <p:txBody>
            <a:bodyPr spcFirstLastPara="1" wrap="square" lIns="0" tIns="0" rIns="0" bIns="0" anchor="b" anchorCtr="1">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1956</a:t>
              </a:r>
              <a:endParaRPr/>
            </a:p>
          </p:txBody>
        </p:sp>
        <p:sp>
          <p:nvSpPr>
            <p:cNvPr id="359" name="Google Shape;359;p23"/>
            <p:cNvSpPr/>
            <p:nvPr/>
          </p:nvSpPr>
          <p:spPr>
            <a:xfrm>
              <a:off x="2356202" y="3002423"/>
              <a:ext cx="3700587" cy="682888"/>
            </a:xfrm>
            <a:prstGeom prst="rect">
              <a:avLst/>
            </a:prstGeom>
            <a:solidFill>
              <a:srgbClr val="EFD6D1">
                <a:alpha val="89803"/>
              </a:srgbClr>
            </a:solidFill>
            <a:ln w="25400" cap="flat" cmpd="sng">
              <a:solidFill>
                <a:srgbClr val="EFD6D1">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txBox="1"/>
            <p:nvPr/>
          </p:nvSpPr>
          <p:spPr>
            <a:xfrm>
              <a:off x="2356202" y="3002423"/>
              <a:ext cx="3700587" cy="682888"/>
            </a:xfrm>
            <a:prstGeom prst="rect">
              <a:avLst/>
            </a:prstGeom>
            <a:noFill/>
            <a:ln>
              <a:noFill/>
            </a:ln>
          </p:spPr>
          <p:txBody>
            <a:bodyPr spcFirstLastPara="1" wrap="square" lIns="142875" tIns="142875" rIns="142875" bIns="142875"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Artificial Intelligence was accepted as a field at the Dartmouth Conference.</a:t>
              </a:r>
              <a:endParaRPr/>
            </a:p>
          </p:txBody>
        </p:sp>
        <p:cxnSp>
          <p:nvCxnSpPr>
            <p:cNvPr id="361" name="Google Shape;361;p23"/>
            <p:cNvCxnSpPr/>
            <p:nvPr/>
          </p:nvCxnSpPr>
          <p:spPr>
            <a:xfrm>
              <a:off x="4206496" y="2262695"/>
              <a:ext cx="0" cy="739727"/>
            </a:xfrm>
            <a:prstGeom prst="straightConnector1">
              <a:avLst/>
            </a:prstGeom>
            <a:solidFill>
              <a:srgbClr val="D07A5B"/>
            </a:solidFill>
            <a:ln w="9525" cap="flat" cmpd="sng">
              <a:solidFill>
                <a:srgbClr val="D07A5B"/>
              </a:solidFill>
              <a:prstDash val="dash"/>
              <a:round/>
              <a:headEnd type="none" w="sm" len="sm"/>
              <a:tailEnd type="none" w="sm" len="sm"/>
            </a:ln>
          </p:spPr>
        </p:cxnSp>
        <p:sp>
          <p:nvSpPr>
            <p:cNvPr id="362" name="Google Shape;362;p23"/>
            <p:cNvSpPr/>
            <p:nvPr/>
          </p:nvSpPr>
          <p:spPr>
            <a:xfrm>
              <a:off x="2049498" y="2121277"/>
              <a:ext cx="108783" cy="108783"/>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4152105" y="2121277"/>
              <a:ext cx="108783" cy="108783"/>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4627018" y="2336668"/>
              <a:ext cx="3364170" cy="4917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txBox="1"/>
            <p:nvPr/>
          </p:nvSpPr>
          <p:spPr>
            <a:xfrm>
              <a:off x="4627018" y="2336668"/>
              <a:ext cx="3364170" cy="491701"/>
            </a:xfrm>
            <a:prstGeom prst="rect">
              <a:avLst/>
            </a:prstGeom>
            <a:noFill/>
            <a:ln>
              <a:noFill/>
            </a:ln>
          </p:spPr>
          <p:txBody>
            <a:bodyPr spcFirstLastPara="1" wrap="square" lIns="0" tIns="0" rIns="0" bIns="0" anchor="t" anchorCtr="1">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1957</a:t>
              </a:r>
              <a:endParaRPr/>
            </a:p>
          </p:txBody>
        </p:sp>
        <p:sp>
          <p:nvSpPr>
            <p:cNvPr id="366" name="Google Shape;366;p23"/>
            <p:cNvSpPr/>
            <p:nvPr/>
          </p:nvSpPr>
          <p:spPr>
            <a:xfrm>
              <a:off x="4458809" y="457366"/>
              <a:ext cx="3700587" cy="891548"/>
            </a:xfrm>
            <a:prstGeom prst="rect">
              <a:avLst/>
            </a:prstGeom>
            <a:solidFill>
              <a:srgbClr val="E8D9D7">
                <a:alpha val="89803"/>
              </a:srgbClr>
            </a:solidFill>
            <a:ln w="25400" cap="flat" cmpd="sng">
              <a:solidFill>
                <a:srgbClr val="E8D9D7">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txBox="1"/>
            <p:nvPr/>
          </p:nvSpPr>
          <p:spPr>
            <a:xfrm>
              <a:off x="4458809" y="457366"/>
              <a:ext cx="3700587" cy="891548"/>
            </a:xfrm>
            <a:prstGeom prst="rect">
              <a:avLst/>
            </a:prstGeom>
            <a:noFill/>
            <a:ln>
              <a:noFill/>
            </a:ln>
          </p:spPr>
          <p:txBody>
            <a:bodyPr spcFirstLastPara="1" wrap="square" lIns="142875" tIns="142875" rIns="142875" bIns="142875"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Frank Rosenblatt invented the perceptron algorithm. This was the precursor to modern neural networks.</a:t>
              </a:r>
              <a:endParaRPr/>
            </a:p>
          </p:txBody>
        </p:sp>
        <p:cxnSp>
          <p:nvCxnSpPr>
            <p:cNvPr id="368" name="Google Shape;368;p23"/>
            <p:cNvCxnSpPr/>
            <p:nvPr/>
          </p:nvCxnSpPr>
          <p:spPr>
            <a:xfrm>
              <a:off x="6309103" y="1348914"/>
              <a:ext cx="0" cy="739727"/>
            </a:xfrm>
            <a:prstGeom prst="straightConnector1">
              <a:avLst/>
            </a:prstGeom>
            <a:solidFill>
              <a:srgbClr val="B88881"/>
            </a:solidFill>
            <a:ln w="9525" cap="flat" cmpd="sng">
              <a:solidFill>
                <a:srgbClr val="B88881"/>
              </a:solidFill>
              <a:prstDash val="dash"/>
              <a:round/>
              <a:headEnd type="none" w="sm" len="sm"/>
              <a:tailEnd type="none" w="sm" len="sm"/>
            </a:ln>
          </p:spPr>
        </p:cxnSp>
        <p:sp>
          <p:nvSpPr>
            <p:cNvPr id="369" name="Google Shape;369;p23"/>
            <p:cNvSpPr/>
            <p:nvPr/>
          </p:nvSpPr>
          <p:spPr>
            <a:xfrm>
              <a:off x="6729624" y="1522968"/>
              <a:ext cx="3364170" cy="4917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txBox="1"/>
            <p:nvPr/>
          </p:nvSpPr>
          <p:spPr>
            <a:xfrm>
              <a:off x="6729624" y="1522968"/>
              <a:ext cx="3364170" cy="491701"/>
            </a:xfrm>
            <a:prstGeom prst="rect">
              <a:avLst/>
            </a:prstGeom>
            <a:noFill/>
            <a:ln>
              <a:noFill/>
            </a:ln>
          </p:spPr>
          <p:txBody>
            <a:bodyPr spcFirstLastPara="1" wrap="square" lIns="0" tIns="0" rIns="0" bIns="0" anchor="b" anchorCtr="1">
              <a:noAutofit/>
            </a:bodyPr>
            <a:lstStyle/>
            <a:p>
              <a:pPr marL="0" marR="0" lvl="0" indent="0" algn="ctr" rtl="0">
                <a:lnSpc>
                  <a:spcPct val="9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1959</a:t>
              </a:r>
              <a:endParaRPr/>
            </a:p>
          </p:txBody>
        </p:sp>
        <p:sp>
          <p:nvSpPr>
            <p:cNvPr id="371" name="Google Shape;371;p23"/>
            <p:cNvSpPr/>
            <p:nvPr/>
          </p:nvSpPr>
          <p:spPr>
            <a:xfrm>
              <a:off x="6561416" y="3002423"/>
              <a:ext cx="3700587" cy="891548"/>
            </a:xfrm>
            <a:prstGeom prst="rect">
              <a:avLst/>
            </a:prstGeom>
            <a:solidFill>
              <a:srgbClr val="DFDFDF">
                <a:alpha val="89803"/>
              </a:srgbClr>
            </a:solidFill>
            <a:ln w="25400" cap="flat" cmpd="sng">
              <a:solidFill>
                <a:srgbClr val="DFDFDF">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txBox="1"/>
            <p:nvPr/>
          </p:nvSpPr>
          <p:spPr>
            <a:xfrm>
              <a:off x="6561416" y="3002423"/>
              <a:ext cx="3700587" cy="891548"/>
            </a:xfrm>
            <a:prstGeom prst="rect">
              <a:avLst/>
            </a:prstGeom>
            <a:noFill/>
            <a:ln>
              <a:noFill/>
            </a:ln>
          </p:spPr>
          <p:txBody>
            <a:bodyPr spcFirstLastPara="1" wrap="square" lIns="142875" tIns="142875" rIns="142875" bIns="142875" anchor="ctr" anchorCtr="0">
              <a:noAutofit/>
            </a:bodyPr>
            <a:lstStyle/>
            <a:p>
              <a:pPr marL="0" marR="0" lvl="0" indent="0" algn="l"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Arthur Samuel published an algorithm for a checkers program using machine learning.</a:t>
              </a:r>
              <a:endParaRPr/>
            </a:p>
          </p:txBody>
        </p:sp>
        <p:cxnSp>
          <p:nvCxnSpPr>
            <p:cNvPr id="373" name="Google Shape;373;p23"/>
            <p:cNvCxnSpPr/>
            <p:nvPr/>
          </p:nvCxnSpPr>
          <p:spPr>
            <a:xfrm>
              <a:off x="8411709" y="2262695"/>
              <a:ext cx="0" cy="739727"/>
            </a:xfrm>
            <a:prstGeom prst="straightConnector1">
              <a:avLst/>
            </a:prstGeom>
            <a:solidFill>
              <a:srgbClr val="A4A4A4"/>
            </a:solidFill>
            <a:ln w="9525" cap="flat" cmpd="sng">
              <a:solidFill>
                <a:srgbClr val="A4A4A4"/>
              </a:solidFill>
              <a:prstDash val="dash"/>
              <a:round/>
              <a:headEnd type="none" w="sm" len="sm"/>
              <a:tailEnd type="none" w="sm" len="sm"/>
            </a:ln>
          </p:spPr>
        </p:cxnSp>
        <p:sp>
          <p:nvSpPr>
            <p:cNvPr id="374" name="Google Shape;374;p23"/>
            <p:cNvSpPr/>
            <p:nvPr/>
          </p:nvSpPr>
          <p:spPr>
            <a:xfrm>
              <a:off x="6254711" y="2121277"/>
              <a:ext cx="108783" cy="108783"/>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8357318" y="2121277"/>
              <a:ext cx="108783" cy="108783"/>
            </a:xfrm>
            <a:prstGeom prst="ellipse">
              <a:avLst/>
            </a:prstGeom>
            <a:solidFill>
              <a:schemeClr val="lt1">
                <a:alpha val="89803"/>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US"/>
              <a:t>The First “AI Winter”</a:t>
            </a:r>
            <a:endParaRPr/>
          </a:p>
        </p:txBody>
      </p:sp>
      <p:sp>
        <p:nvSpPr>
          <p:cNvPr id="381" name="Google Shape;38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pPr marL="0" lvl="0" indent="0" algn="r" rtl="0">
                <a:lnSpc>
                  <a:spcPct val="100000"/>
                </a:lnSpc>
                <a:spcBef>
                  <a:spcPts val="0"/>
                </a:spcBef>
                <a:spcAft>
                  <a:spcPts val="600"/>
                </a:spcAft>
                <a:buSzPts val="1200"/>
                <a:buNone/>
              </a:pPr>
              <a:t>13</a:t>
            </a:fld>
            <a:endParaRPr/>
          </a:p>
        </p:txBody>
      </p:sp>
      <p:grpSp>
        <p:nvGrpSpPr>
          <p:cNvPr id="382" name="Google Shape;382;p24"/>
          <p:cNvGrpSpPr/>
          <p:nvPr/>
        </p:nvGrpSpPr>
        <p:grpSpPr>
          <a:xfrm>
            <a:off x="838200" y="1827430"/>
            <a:ext cx="10515600" cy="4347726"/>
            <a:chOff x="0" y="1805"/>
            <a:chExt cx="10515600" cy="4347726"/>
          </a:xfrm>
        </p:grpSpPr>
        <p:sp>
          <p:nvSpPr>
            <p:cNvPr id="383" name="Google Shape;383;p24"/>
            <p:cNvSpPr/>
            <p:nvPr/>
          </p:nvSpPr>
          <p:spPr>
            <a:xfrm>
              <a:off x="0" y="1805"/>
              <a:ext cx="10515600" cy="915310"/>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276881" y="207750"/>
              <a:ext cx="503420" cy="50342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1057183" y="1805"/>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txBox="1"/>
            <p:nvPr/>
          </p:nvSpPr>
          <p:spPr>
            <a:xfrm>
              <a:off x="1057183" y="1805"/>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1966: ALPAC committee evaluated AI techniques for machine translation and determined there was little yield from the investment.</a:t>
              </a:r>
              <a:endParaRPr sz="2200" b="0" i="0" u="none" strike="noStrike" cap="none">
                <a:solidFill>
                  <a:srgbClr val="000000"/>
                </a:solidFill>
                <a:latin typeface="Arial"/>
                <a:ea typeface="Arial"/>
                <a:cs typeface="Arial"/>
                <a:sym typeface="Arial"/>
              </a:endParaRPr>
            </a:p>
          </p:txBody>
        </p:sp>
        <p:sp>
          <p:nvSpPr>
            <p:cNvPr id="387" name="Google Shape;387;p24"/>
            <p:cNvSpPr/>
            <p:nvPr/>
          </p:nvSpPr>
          <p:spPr>
            <a:xfrm>
              <a:off x="0" y="1145944"/>
              <a:ext cx="10515600" cy="915310"/>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276881" y="1351889"/>
              <a:ext cx="503420" cy="50342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1057183" y="1145944"/>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txBox="1"/>
            <p:nvPr/>
          </p:nvSpPr>
          <p:spPr>
            <a:xfrm>
              <a:off x="1057183" y="1145944"/>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1969: Marvin Minsky published a book on the limitations of the Perceptron algorithm which slowed research in neural networks.</a:t>
              </a:r>
              <a:endParaRPr sz="2200" b="0" i="0" u="none" strike="noStrike" cap="none">
                <a:solidFill>
                  <a:srgbClr val="000000"/>
                </a:solidFill>
                <a:latin typeface="Arial"/>
                <a:ea typeface="Arial"/>
                <a:cs typeface="Arial"/>
                <a:sym typeface="Arial"/>
              </a:endParaRPr>
            </a:p>
          </p:txBody>
        </p:sp>
        <p:sp>
          <p:nvSpPr>
            <p:cNvPr id="391" name="Google Shape;391;p24"/>
            <p:cNvSpPr/>
            <p:nvPr/>
          </p:nvSpPr>
          <p:spPr>
            <a:xfrm>
              <a:off x="0" y="2290082"/>
              <a:ext cx="10515600" cy="915310"/>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276881" y="2496027"/>
              <a:ext cx="503420" cy="50342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1057183" y="2290082"/>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txBox="1"/>
            <p:nvPr/>
          </p:nvSpPr>
          <p:spPr>
            <a:xfrm>
              <a:off x="1057183" y="2290082"/>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1973: The Light hill report highlights AI’s failure to live up to promises.</a:t>
              </a:r>
              <a:endParaRPr sz="2200" b="0" i="0" u="none" strike="noStrike" cap="none">
                <a:solidFill>
                  <a:srgbClr val="000000"/>
                </a:solidFill>
                <a:latin typeface="Arial"/>
                <a:ea typeface="Arial"/>
                <a:cs typeface="Arial"/>
                <a:sym typeface="Arial"/>
              </a:endParaRPr>
            </a:p>
          </p:txBody>
        </p:sp>
        <p:sp>
          <p:nvSpPr>
            <p:cNvPr id="395" name="Google Shape;395;p24"/>
            <p:cNvSpPr/>
            <p:nvPr/>
          </p:nvSpPr>
          <p:spPr>
            <a:xfrm>
              <a:off x="0" y="3434221"/>
              <a:ext cx="10515600" cy="915310"/>
            </a:xfrm>
            <a:prstGeom prst="roundRect">
              <a:avLst>
                <a:gd name="adj" fmla="val 10000"/>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276881" y="3640166"/>
              <a:ext cx="503420" cy="50342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1057183" y="3434221"/>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txBox="1"/>
            <p:nvPr/>
          </p:nvSpPr>
          <p:spPr>
            <a:xfrm>
              <a:off x="1057183" y="3434221"/>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The two reports led to cuts in government funding for AI research leading to the first “AI Winter.”</a:t>
              </a:r>
              <a:endParaRPr sz="2200" b="0" i="0" u="none" strike="noStrike" cap="none">
                <a:solidFill>
                  <a:srgbClr val="000000"/>
                </a:solidFill>
                <a:latin typeface="Arial"/>
                <a:ea typeface="Arial"/>
                <a:cs typeface="Arial"/>
                <a:sym typeface="Arial"/>
              </a:endParaRPr>
            </a:p>
          </p:txBody>
        </p:sp>
      </p:grpSp>
      <p:pic>
        <p:nvPicPr>
          <p:cNvPr id="21" name="Picture 3"/>
          <p:cNvPicPr>
            <a:picLocks noChangeAspect="1" noChangeArrowheads="1"/>
          </p:cNvPicPr>
          <p:nvPr/>
        </p:nvPicPr>
        <p:blipFill>
          <a:blip r:embed="rId7"/>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2"/>
        <p:cNvGrpSpPr/>
        <p:nvPr/>
      </p:nvGrpSpPr>
      <p:grpSpPr>
        <a:xfrm>
          <a:off x="0" y="0"/>
          <a:ext cx="0" cy="0"/>
          <a:chOff x="0" y="0"/>
          <a:chExt cx="0" cy="0"/>
        </a:xfrm>
      </p:grpSpPr>
      <p:sp>
        <p:nvSpPr>
          <p:cNvPr id="403" name="Google Shape;40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US"/>
              <a:t>1980’s AI Boom</a:t>
            </a:r>
            <a:endParaRPr/>
          </a:p>
        </p:txBody>
      </p:sp>
      <p:sp>
        <p:nvSpPr>
          <p:cNvPr id="404" name="Google Shape;40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pPr marL="0" lvl="0" indent="0" algn="r" rtl="0">
                <a:lnSpc>
                  <a:spcPct val="100000"/>
                </a:lnSpc>
                <a:spcBef>
                  <a:spcPts val="0"/>
                </a:spcBef>
                <a:spcAft>
                  <a:spcPts val="600"/>
                </a:spcAft>
                <a:buSzPts val="1200"/>
                <a:buNone/>
              </a:pPr>
              <a:t>14</a:t>
            </a:fld>
            <a:endParaRPr/>
          </a:p>
        </p:txBody>
      </p:sp>
      <p:grpSp>
        <p:nvGrpSpPr>
          <p:cNvPr id="405" name="Google Shape;405;p25"/>
          <p:cNvGrpSpPr/>
          <p:nvPr/>
        </p:nvGrpSpPr>
        <p:grpSpPr>
          <a:xfrm>
            <a:off x="1050535" y="2295515"/>
            <a:ext cx="10090929" cy="3411557"/>
            <a:chOff x="212335" y="469890"/>
            <a:chExt cx="10090929" cy="3411557"/>
          </a:xfrm>
        </p:grpSpPr>
        <p:sp>
          <p:nvSpPr>
            <p:cNvPr id="406" name="Google Shape;406;p25"/>
            <p:cNvSpPr/>
            <p:nvPr/>
          </p:nvSpPr>
          <p:spPr>
            <a:xfrm>
              <a:off x="212335" y="469890"/>
              <a:ext cx="1335915" cy="133591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492877" y="750432"/>
              <a:ext cx="774830" cy="77483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1834517"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txBox="1"/>
            <p:nvPr/>
          </p:nvSpPr>
          <p:spPr>
            <a:xfrm>
              <a:off x="1834517"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Expert Systems -systems with programmed rules designed to mimic human experts.</a:t>
              </a:r>
              <a:endParaRPr sz="1800" b="0" i="0" u="none" strike="noStrike" cap="none">
                <a:solidFill>
                  <a:srgbClr val="000000"/>
                </a:solidFill>
                <a:latin typeface="Arial"/>
                <a:ea typeface="Arial"/>
                <a:cs typeface="Arial"/>
                <a:sym typeface="Arial"/>
              </a:endParaRPr>
            </a:p>
          </p:txBody>
        </p:sp>
        <p:sp>
          <p:nvSpPr>
            <p:cNvPr id="410" name="Google Shape;410;p25"/>
            <p:cNvSpPr/>
            <p:nvPr/>
          </p:nvSpPr>
          <p:spPr>
            <a:xfrm>
              <a:off x="5532139" y="469890"/>
              <a:ext cx="1335915" cy="133591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5812681" y="750432"/>
              <a:ext cx="774830" cy="77483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7154322" y="469890"/>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txBox="1"/>
            <p:nvPr/>
          </p:nvSpPr>
          <p:spPr>
            <a:xfrm>
              <a:off x="7154322" y="469890"/>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Ran on mainframe computers with specialized programming languages (e.g. LISP).</a:t>
              </a:r>
              <a:endParaRPr sz="1800" b="0" i="0" u="none" strike="noStrike" cap="none">
                <a:solidFill>
                  <a:srgbClr val="000000"/>
                </a:solidFill>
                <a:latin typeface="Arial"/>
                <a:ea typeface="Arial"/>
                <a:cs typeface="Arial"/>
                <a:sym typeface="Arial"/>
              </a:endParaRPr>
            </a:p>
          </p:txBody>
        </p:sp>
        <p:sp>
          <p:nvSpPr>
            <p:cNvPr id="414" name="Google Shape;414;p25"/>
            <p:cNvSpPr/>
            <p:nvPr/>
          </p:nvSpPr>
          <p:spPr>
            <a:xfrm>
              <a:off x="212335" y="2545532"/>
              <a:ext cx="1335915" cy="133591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492877" y="2826074"/>
              <a:ext cx="774830" cy="77483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1834517"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txBox="1"/>
            <p:nvPr/>
          </p:nvSpPr>
          <p:spPr>
            <a:xfrm>
              <a:off x="1834517"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Were the first widely-used AI technology, with two-thirds of "Fortune 500"companies using them at their peak.</a:t>
              </a:r>
              <a:endParaRPr sz="1800" b="0" i="0" u="none" strike="noStrike" cap="none">
                <a:solidFill>
                  <a:srgbClr val="000000"/>
                </a:solidFill>
                <a:latin typeface="Arial"/>
                <a:ea typeface="Arial"/>
                <a:cs typeface="Arial"/>
                <a:sym typeface="Arial"/>
              </a:endParaRPr>
            </a:p>
          </p:txBody>
        </p:sp>
        <p:sp>
          <p:nvSpPr>
            <p:cNvPr id="418" name="Google Shape;418;p25"/>
            <p:cNvSpPr/>
            <p:nvPr/>
          </p:nvSpPr>
          <p:spPr>
            <a:xfrm>
              <a:off x="5532139" y="2545532"/>
              <a:ext cx="1335915" cy="1335915"/>
            </a:xfrm>
            <a:prstGeom prst="ellipse">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5812681" y="2826074"/>
              <a:ext cx="774830" cy="77483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7154322" y="2545532"/>
              <a:ext cx="3148942" cy="13359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txBox="1"/>
            <p:nvPr/>
          </p:nvSpPr>
          <p:spPr>
            <a:xfrm>
              <a:off x="7154322" y="2545532"/>
              <a:ext cx="3148942" cy="1335915"/>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1986: The “Backpropogation” algorithm is able to train multi-layer perceptrons leading to new successes and interest in neural network research.</a:t>
              </a:r>
              <a:endParaRPr sz="1800" b="0" i="0" u="none" strike="noStrike" cap="none">
                <a:solidFill>
                  <a:srgbClr val="000000"/>
                </a:solidFill>
                <a:latin typeface="Arial"/>
                <a:ea typeface="Arial"/>
                <a:cs typeface="Arial"/>
                <a:sym typeface="Arial"/>
              </a:endParaRPr>
            </a:p>
          </p:txBody>
        </p:sp>
      </p:grpSp>
      <p:pic>
        <p:nvPicPr>
          <p:cNvPr id="21" name="Picture 3"/>
          <p:cNvPicPr>
            <a:picLocks noChangeAspect="1" noChangeArrowheads="1"/>
          </p:cNvPicPr>
          <p:nvPr/>
        </p:nvPicPr>
        <p:blipFill>
          <a:blip r:embed="rId7"/>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US"/>
              <a:t>Late 1990’s to present</a:t>
            </a:r>
            <a:endParaRPr/>
          </a:p>
        </p:txBody>
      </p:sp>
      <p:sp>
        <p:nvSpPr>
          <p:cNvPr id="427" name="Google Shape;42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pPr marL="0" lvl="0" indent="0" algn="r" rtl="0">
                <a:lnSpc>
                  <a:spcPct val="100000"/>
                </a:lnSpc>
                <a:spcBef>
                  <a:spcPts val="0"/>
                </a:spcBef>
                <a:spcAft>
                  <a:spcPts val="600"/>
                </a:spcAft>
                <a:buSzPts val="1200"/>
                <a:buNone/>
              </a:pPr>
              <a:t>15</a:t>
            </a:fld>
            <a:endParaRPr/>
          </a:p>
        </p:txBody>
      </p:sp>
      <p:grpSp>
        <p:nvGrpSpPr>
          <p:cNvPr id="428" name="Google Shape;428;p26"/>
          <p:cNvGrpSpPr/>
          <p:nvPr/>
        </p:nvGrpSpPr>
        <p:grpSpPr>
          <a:xfrm>
            <a:off x="1398000" y="1959054"/>
            <a:ext cx="9396000" cy="4084478"/>
            <a:chOff x="559800" y="133429"/>
            <a:chExt cx="9396000" cy="4084478"/>
          </a:xfrm>
        </p:grpSpPr>
        <p:sp>
          <p:nvSpPr>
            <p:cNvPr id="429" name="Google Shape;429;p26"/>
            <p:cNvSpPr/>
            <p:nvPr/>
          </p:nvSpPr>
          <p:spPr>
            <a:xfrm>
              <a:off x="1963800" y="133429"/>
              <a:ext cx="1512000" cy="1512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59800" y="1821062"/>
              <a:ext cx="4320000" cy="6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txBox="1"/>
            <p:nvPr/>
          </p:nvSpPr>
          <p:spPr>
            <a:xfrm>
              <a:off x="559800" y="1821062"/>
              <a:ext cx="4320000" cy="64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Late 1990’s to early 2000’s: Classical Machine Learning</a:t>
              </a:r>
              <a:endParaRPr sz="2200" b="0" i="0" u="none" strike="noStrike" cap="none">
                <a:solidFill>
                  <a:srgbClr val="000000"/>
                </a:solidFill>
                <a:latin typeface="Arial"/>
                <a:ea typeface="Arial"/>
                <a:cs typeface="Arial"/>
                <a:sym typeface="Arial"/>
              </a:endParaRPr>
            </a:p>
          </p:txBody>
        </p:sp>
        <p:sp>
          <p:nvSpPr>
            <p:cNvPr id="432" name="Google Shape;432;p26"/>
            <p:cNvSpPr/>
            <p:nvPr/>
          </p:nvSpPr>
          <p:spPr>
            <a:xfrm>
              <a:off x="559800" y="2550751"/>
              <a:ext cx="4320000" cy="1667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txBox="1"/>
            <p:nvPr/>
          </p:nvSpPr>
          <p:spPr>
            <a:xfrm>
              <a:off x="559800" y="2550751"/>
              <a:ext cx="4320000" cy="16671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AI solutions had successes in speech recognition, medical diagnosis, robotics, and many other areas.</a:t>
              </a:r>
              <a:endParaRPr sz="1700" b="0" i="0" u="none" strike="noStrike" cap="none">
                <a:solidFill>
                  <a:srgbClr val="000000"/>
                </a:solidFill>
                <a:latin typeface="Arial"/>
                <a:ea typeface="Arial"/>
                <a:cs typeface="Arial"/>
                <a:sym typeface="Arial"/>
              </a:endParaRPr>
            </a:p>
            <a:p>
              <a:pPr marL="0" marR="0" lvl="0" indent="0" algn="ctr" rtl="0">
                <a:lnSpc>
                  <a:spcPct val="100000"/>
                </a:lnSpc>
                <a:spcBef>
                  <a:spcPts val="595"/>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Google search engine launched using artificial intelligence technology.</a:t>
              </a:r>
              <a:endParaRPr/>
            </a:p>
            <a:p>
              <a:pPr marL="0" marR="0" lvl="0" indent="0" algn="ctr" rtl="0">
                <a:lnSpc>
                  <a:spcPct val="100000"/>
                </a:lnSpc>
                <a:spcBef>
                  <a:spcPts val="595"/>
                </a:spcBef>
                <a:spcAft>
                  <a:spcPts val="0"/>
                </a:spcAft>
                <a:buClr>
                  <a:srgbClr val="000000"/>
                </a:buClr>
                <a:buSzPts val="1700"/>
                <a:buFont typeface="Arial"/>
                <a:buNone/>
              </a:pPr>
              <a:endParaRPr sz="1700" b="0" i="0" u="none" strike="noStrike" cap="none">
                <a:solidFill>
                  <a:srgbClr val="000000"/>
                </a:solidFill>
                <a:latin typeface="Arial"/>
                <a:ea typeface="Arial"/>
                <a:cs typeface="Arial"/>
                <a:sym typeface="Arial"/>
              </a:endParaRPr>
            </a:p>
          </p:txBody>
        </p:sp>
        <p:sp>
          <p:nvSpPr>
            <p:cNvPr id="434" name="Google Shape;434;p26"/>
            <p:cNvSpPr/>
            <p:nvPr/>
          </p:nvSpPr>
          <p:spPr>
            <a:xfrm>
              <a:off x="7039800" y="133429"/>
              <a:ext cx="1512000" cy="1512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5635800" y="1821062"/>
              <a:ext cx="4320000" cy="6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txBox="1"/>
            <p:nvPr/>
          </p:nvSpPr>
          <p:spPr>
            <a:xfrm>
              <a:off x="5635800" y="1821062"/>
              <a:ext cx="4320000" cy="64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2006: Rise of Deep Learning</a:t>
              </a:r>
              <a:endParaRPr sz="2200" b="0" i="0" u="none" strike="noStrike" cap="none">
                <a:solidFill>
                  <a:srgbClr val="000000"/>
                </a:solidFill>
                <a:latin typeface="Arial"/>
                <a:ea typeface="Arial"/>
                <a:cs typeface="Arial"/>
                <a:sym typeface="Arial"/>
              </a:endParaRPr>
            </a:p>
          </p:txBody>
        </p:sp>
        <p:sp>
          <p:nvSpPr>
            <p:cNvPr id="437" name="Google Shape;437;p26"/>
            <p:cNvSpPr/>
            <p:nvPr/>
          </p:nvSpPr>
          <p:spPr>
            <a:xfrm>
              <a:off x="5635800" y="2550751"/>
              <a:ext cx="4320000" cy="166715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txBox="1"/>
            <p:nvPr/>
          </p:nvSpPr>
          <p:spPr>
            <a:xfrm>
              <a:off x="5635800" y="2550751"/>
              <a:ext cx="4320000" cy="166715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2006: Geoffrey Hinton publishes a paper on unsupervised pre-training that allowed deeper neural networks to be trained.</a:t>
              </a:r>
              <a:endParaRPr sz="1700" b="0" i="0" u="none" strike="noStrike" cap="none">
                <a:solidFill>
                  <a:srgbClr val="000000"/>
                </a:solidFill>
                <a:latin typeface="Arial"/>
                <a:ea typeface="Arial"/>
                <a:cs typeface="Arial"/>
                <a:sym typeface="Arial"/>
              </a:endParaRPr>
            </a:p>
            <a:p>
              <a:pPr marL="0" marR="0" lvl="0" indent="0" algn="ctr" rtl="0">
                <a:lnSpc>
                  <a:spcPct val="90000"/>
                </a:lnSpc>
                <a:spcBef>
                  <a:spcPts val="595"/>
                </a:spcBef>
                <a:spcAft>
                  <a:spcPts val="0"/>
                </a:spcAft>
                <a:buClr>
                  <a:srgbClr val="000000"/>
                </a:buClr>
                <a:buSzPts val="1700"/>
                <a:buFont typeface="Arial"/>
                <a:buNone/>
              </a:pPr>
              <a:r>
                <a:rPr lang="en-US" sz="1700" b="0" i="0" u="none" strike="noStrike" cap="none">
                  <a:solidFill>
                    <a:srgbClr val="000000"/>
                  </a:solidFill>
                  <a:latin typeface="Arial"/>
                  <a:ea typeface="Arial"/>
                  <a:cs typeface="Arial"/>
                  <a:sym typeface="Arial"/>
                </a:rPr>
                <a:t>2010: Algorithms compete on several visual recognition tasksat the first ImageNet competition.</a:t>
              </a:r>
              <a:endParaRPr sz="1700" b="0" i="0" u="none" strike="noStrike" cap="none">
                <a:solidFill>
                  <a:srgbClr val="000000"/>
                </a:solidFill>
                <a:latin typeface="Arial"/>
                <a:ea typeface="Arial"/>
                <a:cs typeface="Arial"/>
                <a:sym typeface="Arial"/>
              </a:endParaRPr>
            </a:p>
          </p:txBody>
        </p:sp>
      </p:grpSp>
      <p:pic>
        <p:nvPicPr>
          <p:cNvPr id="15" name="Picture 3"/>
          <p:cNvPicPr>
            <a:picLocks noChangeAspect="1" noChangeArrowheads="1"/>
          </p:cNvPicPr>
          <p:nvPr/>
        </p:nvPicPr>
        <p:blipFill>
          <a:blip r:embed="rId5"/>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Modern AI (2012 –Present): Deep Learning Impact</a:t>
            </a:r>
            <a:endParaRPr/>
          </a:p>
        </p:txBody>
      </p:sp>
      <p:pic>
        <p:nvPicPr>
          <p:cNvPr id="444" name="Google Shape;444;p27"/>
          <p:cNvPicPr preferRelativeResize="0"/>
          <p:nvPr/>
        </p:nvPicPr>
        <p:blipFill rotWithShape="1">
          <a:blip r:embed="rId3">
            <a:alphaModFix/>
          </a:blip>
          <a:srcRect/>
          <a:stretch/>
        </p:blipFill>
        <p:spPr>
          <a:xfrm>
            <a:off x="936160" y="1893009"/>
            <a:ext cx="10319679" cy="3907378"/>
          </a:xfrm>
          <a:prstGeom prst="rect">
            <a:avLst/>
          </a:prstGeom>
          <a:noFill/>
          <a:ln>
            <a:noFill/>
          </a:ln>
        </p:spPr>
      </p:pic>
      <p:sp>
        <p:nvSpPr>
          <p:cNvPr id="445" name="Google Shape;445;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16</a:t>
            </a:fld>
            <a:endParaRPr/>
          </a:p>
        </p:txBody>
      </p:sp>
      <p:pic>
        <p:nvPicPr>
          <p:cNvPr id="5"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How Is This Era of AI Different?</a:t>
            </a:r>
            <a:endParaRPr/>
          </a:p>
        </p:txBody>
      </p:sp>
      <p:pic>
        <p:nvPicPr>
          <p:cNvPr id="451" name="Google Shape;451;p28"/>
          <p:cNvPicPr preferRelativeResize="0"/>
          <p:nvPr/>
        </p:nvPicPr>
        <p:blipFill rotWithShape="1">
          <a:blip r:embed="rId3">
            <a:alphaModFix/>
          </a:blip>
          <a:srcRect/>
          <a:stretch/>
        </p:blipFill>
        <p:spPr>
          <a:xfrm>
            <a:off x="2201862" y="1839134"/>
            <a:ext cx="7780338" cy="4368770"/>
          </a:xfrm>
          <a:prstGeom prst="rect">
            <a:avLst/>
          </a:prstGeom>
          <a:noFill/>
          <a:ln>
            <a:noFill/>
          </a:ln>
        </p:spPr>
      </p:pic>
      <p:sp>
        <p:nvSpPr>
          <p:cNvPr id="452" name="Google Shape;45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17</a:t>
            </a:fld>
            <a:endParaRPr/>
          </a:p>
        </p:txBody>
      </p:sp>
      <p:pic>
        <p:nvPicPr>
          <p:cNvPr id="5"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6"/>
        <p:cNvGrpSpPr/>
        <p:nvPr/>
      </p:nvGrpSpPr>
      <p:grpSpPr>
        <a:xfrm>
          <a:off x="0" y="0"/>
          <a:ext cx="0" cy="0"/>
          <a:chOff x="0" y="0"/>
          <a:chExt cx="0" cy="0"/>
        </a:xfrm>
      </p:grpSpPr>
      <p:sp>
        <p:nvSpPr>
          <p:cNvPr id="457" name="Google Shape;457;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3600"/>
              <a:buFont typeface="Calibri"/>
              <a:buNone/>
            </a:pPr>
            <a:r>
              <a:rPr lang="en-US"/>
              <a:t>Modern AI Factors</a:t>
            </a:r>
            <a:endParaRPr/>
          </a:p>
        </p:txBody>
      </p:sp>
      <p:sp>
        <p:nvSpPr>
          <p:cNvPr id="458" name="Google Shape;458;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600"/>
              </a:spcAft>
              <a:buSzPts val="1200"/>
              <a:buNone/>
            </a:pPr>
            <a:fld id="{00000000-1234-1234-1234-123412341234}" type="slidenum">
              <a:rPr lang="en-US"/>
              <a:pPr marL="0" lvl="0" indent="0" algn="r" rtl="0">
                <a:lnSpc>
                  <a:spcPct val="100000"/>
                </a:lnSpc>
                <a:spcBef>
                  <a:spcPts val="0"/>
                </a:spcBef>
                <a:spcAft>
                  <a:spcPts val="600"/>
                </a:spcAft>
                <a:buSzPts val="1200"/>
                <a:buNone/>
              </a:pPr>
              <a:t>18</a:t>
            </a:fld>
            <a:endParaRPr/>
          </a:p>
        </p:txBody>
      </p:sp>
      <p:grpSp>
        <p:nvGrpSpPr>
          <p:cNvPr id="459" name="Google Shape;459;p29"/>
          <p:cNvGrpSpPr/>
          <p:nvPr/>
        </p:nvGrpSpPr>
        <p:grpSpPr>
          <a:xfrm>
            <a:off x="838200" y="1827430"/>
            <a:ext cx="10515600" cy="4347726"/>
            <a:chOff x="0" y="1805"/>
            <a:chExt cx="10515600" cy="4347726"/>
          </a:xfrm>
        </p:grpSpPr>
        <p:sp>
          <p:nvSpPr>
            <p:cNvPr id="460" name="Google Shape;460;p29"/>
            <p:cNvSpPr/>
            <p:nvPr/>
          </p:nvSpPr>
          <p:spPr>
            <a:xfrm>
              <a:off x="0" y="1805"/>
              <a:ext cx="10515600" cy="915310"/>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276881" y="207750"/>
              <a:ext cx="503420" cy="50342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057183" y="1805"/>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txBox="1"/>
            <p:nvPr/>
          </p:nvSpPr>
          <p:spPr>
            <a:xfrm>
              <a:off x="1057183" y="1805"/>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Continued expansion of open source AI, especially in Python*, aiding machine learning and big data ecosystems.</a:t>
              </a:r>
              <a:endParaRPr sz="2200" b="0" i="0" u="none" strike="noStrike" cap="none">
                <a:solidFill>
                  <a:srgbClr val="000000"/>
                </a:solidFill>
                <a:latin typeface="Arial"/>
                <a:ea typeface="Arial"/>
                <a:cs typeface="Arial"/>
                <a:sym typeface="Arial"/>
              </a:endParaRPr>
            </a:p>
          </p:txBody>
        </p:sp>
        <p:sp>
          <p:nvSpPr>
            <p:cNvPr id="464" name="Google Shape;464;p29"/>
            <p:cNvSpPr/>
            <p:nvPr/>
          </p:nvSpPr>
          <p:spPr>
            <a:xfrm>
              <a:off x="0" y="1145944"/>
              <a:ext cx="10515600" cy="915310"/>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276881" y="1351889"/>
              <a:ext cx="503420" cy="50342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057183" y="1145944"/>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txBox="1"/>
            <p:nvPr/>
          </p:nvSpPr>
          <p:spPr>
            <a:xfrm>
              <a:off x="1057183" y="1145944"/>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Leading deep learning libraries open sourced, allowing further adoption by industry.</a:t>
              </a:r>
              <a:endParaRPr sz="2200" b="0" i="0" u="none" strike="noStrike" cap="none">
                <a:solidFill>
                  <a:srgbClr val="000000"/>
                </a:solidFill>
                <a:latin typeface="Arial"/>
                <a:ea typeface="Arial"/>
                <a:cs typeface="Arial"/>
                <a:sym typeface="Arial"/>
              </a:endParaRPr>
            </a:p>
          </p:txBody>
        </p:sp>
        <p:sp>
          <p:nvSpPr>
            <p:cNvPr id="468" name="Google Shape;468;p29"/>
            <p:cNvSpPr/>
            <p:nvPr/>
          </p:nvSpPr>
          <p:spPr>
            <a:xfrm>
              <a:off x="0" y="2290082"/>
              <a:ext cx="10515600" cy="915310"/>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76881" y="2496027"/>
              <a:ext cx="503420" cy="50342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1057183" y="2290082"/>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txBox="1"/>
            <p:nvPr/>
          </p:nvSpPr>
          <p:spPr>
            <a:xfrm>
              <a:off x="1057183" y="2290082"/>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Open sourcing of large datasets of millions of labeled images, text datasets such as Wikipedia has also driven breakthroughs.</a:t>
              </a:r>
              <a:endParaRPr sz="2200" b="0" i="0" u="none" strike="noStrike" cap="none">
                <a:solidFill>
                  <a:srgbClr val="000000"/>
                </a:solidFill>
                <a:latin typeface="Arial"/>
                <a:ea typeface="Arial"/>
                <a:cs typeface="Arial"/>
                <a:sym typeface="Arial"/>
              </a:endParaRPr>
            </a:p>
          </p:txBody>
        </p:sp>
        <p:sp>
          <p:nvSpPr>
            <p:cNvPr id="472" name="Google Shape;472;p29"/>
            <p:cNvSpPr/>
            <p:nvPr/>
          </p:nvSpPr>
          <p:spPr>
            <a:xfrm>
              <a:off x="0" y="3434221"/>
              <a:ext cx="10515600" cy="915310"/>
            </a:xfrm>
            <a:prstGeom prst="roundRect">
              <a:avLst>
                <a:gd name="adj" fmla="val 10000"/>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276881" y="3640166"/>
              <a:ext cx="503420" cy="50342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057183" y="3434221"/>
              <a:ext cx="9458416" cy="9153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txBox="1"/>
            <p:nvPr/>
          </p:nvSpPr>
          <p:spPr>
            <a:xfrm>
              <a:off x="1057183" y="3434221"/>
              <a:ext cx="9458416" cy="915310"/>
            </a:xfrm>
            <a:prstGeom prst="rect">
              <a:avLst/>
            </a:prstGeom>
            <a:noFill/>
            <a:ln>
              <a:noFill/>
            </a:ln>
          </p:spPr>
          <p:txBody>
            <a:bodyPr spcFirstLastPara="1" wrap="square" lIns="96850" tIns="96850" rIns="96850" bIns="9685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0000"/>
                  </a:solidFill>
                  <a:latin typeface="Arial"/>
                  <a:ea typeface="Arial"/>
                  <a:cs typeface="Arial"/>
                  <a:sym typeface="Arial"/>
                </a:rPr>
                <a:t>High Performance Computing</a:t>
              </a:r>
              <a:endParaRPr sz="2200" b="0" i="0" u="none" strike="noStrike" cap="none">
                <a:solidFill>
                  <a:srgbClr val="000000"/>
                </a:solidFill>
                <a:latin typeface="Arial"/>
                <a:ea typeface="Arial"/>
                <a:cs typeface="Arial"/>
                <a:sym typeface="Arial"/>
              </a:endParaRPr>
            </a:p>
          </p:txBody>
        </p:sp>
      </p:grpSp>
      <p:pic>
        <p:nvPicPr>
          <p:cNvPr id="21" name="Picture 3"/>
          <p:cNvPicPr>
            <a:picLocks noChangeAspect="1" noChangeArrowheads="1"/>
          </p:cNvPicPr>
          <p:nvPr/>
        </p:nvPicPr>
        <p:blipFill>
          <a:blip r:embed="rId7"/>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371600" y="2133600"/>
            <a:ext cx="9144000" cy="2387600"/>
          </a:xfrm>
          <a:prstGeom prst="rect">
            <a:avLst/>
          </a:prstGeom>
          <a:noFill/>
          <a:ln>
            <a:noFill/>
          </a:ln>
        </p:spPr>
        <p:txBody>
          <a:bodyPr spcFirstLastPara="1" wrap="square" lIns="91425" tIns="45700" rIns="91425" bIns="45700" anchor="b" anchorCtr="0">
            <a:noAutofit/>
          </a:bodyPr>
          <a:lstStyle/>
          <a:p>
            <a:r>
              <a:rPr lang="en-US" dirty="0" smtClean="0"/>
              <a:t>Artificial Intelligence </a:t>
            </a:r>
            <a:br>
              <a:rPr lang="en-US" dirty="0" smtClean="0"/>
            </a:br>
            <a:r>
              <a:rPr lang="en-US" dirty="0" smtClean="0"/>
              <a:t/>
            </a:r>
            <a:br>
              <a:rPr lang="en-US" dirty="0" smtClean="0"/>
            </a:br>
            <a:r>
              <a:rPr lang="en-US" dirty="0" smtClean="0"/>
              <a:t>Intelligent Systems</a:t>
            </a:r>
            <a:endParaRPr lang="en-US" dirty="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19</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AI is The New Electricity</a:t>
            </a:r>
            <a:endParaRPr/>
          </a:p>
        </p:txBody>
      </p:sp>
      <p:sp>
        <p:nvSpPr>
          <p:cNvPr id="229" name="Google Shape;229;p10"/>
          <p:cNvSpPr txBox="1">
            <a:spLocks noGrp="1"/>
          </p:cNvSpPr>
          <p:nvPr>
            <p:ph type="body" idx="1"/>
          </p:nvPr>
        </p:nvSpPr>
        <p:spPr>
          <a:xfrm>
            <a:off x="838200" y="1825625"/>
            <a:ext cx="4953000" cy="4351338"/>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SzPts val="2400"/>
              <a:buNone/>
            </a:pPr>
            <a:r>
              <a:rPr lang="en-US"/>
              <a:t>“About 100 years ago, electricity transformed every major industry. AI has advanced to the point where it has the power to transform…every major sector in coming years.”</a:t>
            </a:r>
            <a:endParaRPr/>
          </a:p>
          <a:p>
            <a:pPr marL="76200" lvl="0" indent="0" algn="l" rtl="0">
              <a:lnSpc>
                <a:spcPct val="90000"/>
              </a:lnSpc>
              <a:spcBef>
                <a:spcPts val="1000"/>
              </a:spcBef>
              <a:spcAft>
                <a:spcPts val="0"/>
              </a:spcAft>
              <a:buSzPts val="2400"/>
              <a:buNone/>
            </a:pPr>
            <a:r>
              <a:rPr lang="en-US"/>
              <a:t>-Andrew Ng, Stanford University</a:t>
            </a:r>
            <a:endParaRPr/>
          </a:p>
        </p:txBody>
      </p:sp>
      <p:sp>
        <p:nvSpPr>
          <p:cNvPr id="230" name="Google Shape;23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a:t>
            </a:fld>
            <a:endParaRPr/>
          </a:p>
        </p:txBody>
      </p:sp>
      <p:pic>
        <p:nvPicPr>
          <p:cNvPr id="231" name="Google Shape;231;p10"/>
          <p:cNvPicPr preferRelativeResize="0"/>
          <p:nvPr/>
        </p:nvPicPr>
        <p:blipFill rotWithShape="1">
          <a:blip r:embed="rId3">
            <a:alphaModFix/>
          </a:blip>
          <a:srcRect/>
          <a:stretch/>
        </p:blipFill>
        <p:spPr>
          <a:xfrm>
            <a:off x="6096000" y="1690688"/>
            <a:ext cx="4683760" cy="4010308"/>
          </a:xfrm>
          <a:prstGeom prst="rect">
            <a:avLst/>
          </a:prstGeom>
          <a:noFill/>
          <a:ln>
            <a:noFill/>
          </a:ln>
        </p:spPr>
      </p:pic>
      <p:pic>
        <p:nvPicPr>
          <p:cNvPr id="6"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20</a:t>
            </a:fld>
            <a:endParaRPr/>
          </a:p>
        </p:txBody>
      </p:sp>
      <p:sp>
        <p:nvSpPr>
          <p:cNvPr id="253" name="Google Shape;253;p12"/>
          <p:cNvSpPr txBox="1">
            <a:spLocks noGrp="1"/>
          </p:cNvSpPr>
          <p:nvPr>
            <p:ph type="title"/>
          </p:nvPr>
        </p:nvSpPr>
        <p:spPr>
          <a:xfrm>
            <a:off x="5334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is Intelligence?</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1219200" y="1344573"/>
            <a:ext cx="9753600" cy="4370427"/>
          </a:xfrm>
          <a:prstGeom prst="rect">
            <a:avLst/>
          </a:prstGeom>
        </p:spPr>
        <p:txBody>
          <a:bodyPr wrap="square">
            <a:spAutoFit/>
          </a:bodyPr>
          <a:lstStyle/>
          <a:p>
            <a:r>
              <a:rPr lang="en-US" sz="2400" dirty="0" smtClean="0"/>
              <a:t>The ability of a system to –</a:t>
            </a:r>
          </a:p>
          <a:p>
            <a:endParaRPr lang="en-US" sz="2400" dirty="0" smtClean="0"/>
          </a:p>
          <a:p>
            <a:pPr lvl="8">
              <a:buFont typeface="Wingdings" pitchFamily="2" charset="2"/>
              <a:buChar char="ü"/>
            </a:pPr>
            <a:r>
              <a:rPr lang="en-US" sz="2400" dirty="0" smtClean="0"/>
              <a:t>	calculate, </a:t>
            </a:r>
          </a:p>
          <a:p>
            <a:pPr lvl="8">
              <a:buFont typeface="Wingdings" pitchFamily="2" charset="2"/>
              <a:buChar char="ü"/>
            </a:pPr>
            <a:r>
              <a:rPr lang="en-US" sz="2400" dirty="0" smtClean="0"/>
              <a:t>	reason, </a:t>
            </a:r>
          </a:p>
          <a:p>
            <a:pPr lvl="8">
              <a:buFont typeface="Wingdings" pitchFamily="2" charset="2"/>
              <a:buChar char="ü"/>
            </a:pPr>
            <a:r>
              <a:rPr lang="en-US" sz="2400" dirty="0" smtClean="0"/>
              <a:t>	perceive relationships and analogies, </a:t>
            </a:r>
          </a:p>
          <a:p>
            <a:pPr lvl="8">
              <a:buFont typeface="Wingdings" pitchFamily="2" charset="2"/>
              <a:buChar char="ü"/>
            </a:pPr>
            <a:r>
              <a:rPr lang="en-US" sz="2400" dirty="0" smtClean="0"/>
              <a:t>	learn from experience, </a:t>
            </a:r>
          </a:p>
          <a:p>
            <a:pPr lvl="8">
              <a:buFont typeface="Wingdings" pitchFamily="2" charset="2"/>
              <a:buChar char="ü"/>
            </a:pPr>
            <a:r>
              <a:rPr lang="en-US" sz="2400" dirty="0" smtClean="0"/>
              <a:t>	store and retrieve information from memory, </a:t>
            </a:r>
          </a:p>
          <a:p>
            <a:pPr lvl="8">
              <a:buFont typeface="Wingdings" pitchFamily="2" charset="2"/>
              <a:buChar char="ü"/>
            </a:pPr>
            <a:r>
              <a:rPr lang="en-US" sz="2400" dirty="0" smtClean="0"/>
              <a:t>	solve problems, </a:t>
            </a:r>
          </a:p>
          <a:p>
            <a:pPr lvl="8">
              <a:buFont typeface="Wingdings" pitchFamily="2" charset="2"/>
              <a:buChar char="ü"/>
            </a:pPr>
            <a:r>
              <a:rPr lang="en-US" sz="2400" dirty="0" smtClean="0"/>
              <a:t>	comprehend complex ideas, </a:t>
            </a:r>
          </a:p>
          <a:p>
            <a:pPr lvl="8">
              <a:buFont typeface="Wingdings" pitchFamily="2" charset="2"/>
              <a:buChar char="ü"/>
            </a:pPr>
            <a:r>
              <a:rPr lang="en-US" sz="2400" dirty="0" smtClean="0"/>
              <a:t>	use natural language fluently, </a:t>
            </a:r>
          </a:p>
          <a:p>
            <a:pPr lvl="8">
              <a:buFont typeface="Wingdings" pitchFamily="2" charset="2"/>
              <a:buChar char="ü"/>
            </a:pPr>
            <a:r>
              <a:rPr lang="en-US" sz="2400" dirty="0" smtClean="0"/>
              <a:t>	classify, generalize, and adapt new situations</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21</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Types of Intelligence</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1143000" y="1066800"/>
            <a:ext cx="9753600" cy="923330"/>
          </a:xfrm>
          <a:prstGeom prst="rect">
            <a:avLst/>
          </a:prstGeom>
        </p:spPr>
        <p:txBody>
          <a:bodyPr wrap="square">
            <a:spAutoFit/>
          </a:bodyPr>
          <a:lstStyle/>
          <a:p>
            <a:r>
              <a:rPr lang="en-US" sz="2000" dirty="0" smtClean="0"/>
              <a:t>As described by Howard Gardner, an American developmental psychologist, the Intelligence comes in multifold −</a:t>
            </a:r>
            <a:r>
              <a:rPr lang="en-US" dirty="0" smtClean="0"/>
              <a:t/>
            </a:r>
            <a:br>
              <a:rPr lang="en-US" dirty="0" smtClean="0"/>
            </a:br>
            <a:endParaRPr lang="en-US" dirty="0"/>
          </a:p>
        </p:txBody>
      </p:sp>
      <p:graphicFrame>
        <p:nvGraphicFramePr>
          <p:cNvPr id="7" name="Table 6"/>
          <p:cNvGraphicFramePr>
            <a:graphicFrameLocks noGrp="1"/>
          </p:cNvGraphicFramePr>
          <p:nvPr/>
        </p:nvGraphicFramePr>
        <p:xfrm>
          <a:off x="1143000" y="2209800"/>
          <a:ext cx="10287002" cy="3901440"/>
        </p:xfrm>
        <a:graphic>
          <a:graphicData uri="http://schemas.openxmlformats.org/drawingml/2006/table">
            <a:tbl>
              <a:tblPr/>
              <a:tblGrid>
                <a:gridCol w="3006969"/>
                <a:gridCol w="4510454"/>
                <a:gridCol w="2769579"/>
              </a:tblGrid>
              <a:tr h="0">
                <a:tc>
                  <a:txBody>
                    <a:bodyPr/>
                    <a:lstStyle/>
                    <a:p>
                      <a:pPr algn="ctr" fontAlgn="t"/>
                      <a:r>
                        <a:rPr lang="en-US" sz="1800" b="1" dirty="0"/>
                        <a:t>Intelligence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dirty="0"/>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algn="ctr" fontAlgn="ctr"/>
                      <a:r>
                        <a:rPr lang="en-US" sz="1800" dirty="0"/>
                        <a:t>Linguistic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speak, recognize, and use mechanisms of phonology (speech sounds), syntax (grammar), and semantics (meaning).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a:t>Narrators, Orators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ctr"/>
                      <a:r>
                        <a:rPr lang="en-US" sz="1800" dirty="0"/>
                        <a:t>Musical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create, communicate with, and understand meanings made of sound, understanding of pitch, rhythm.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a:t>Musicians, Singers, Composers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ctr"/>
                      <a:r>
                        <a:rPr lang="en-US" sz="1800"/>
                        <a:t>Logical-mathematical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of use and understand relationships in the absence of action or objects. Understanding complex and abstract ideas.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dirty="0"/>
                        <a:t>Mathematicians, Scientists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22</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Types of Intelligence</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graphicFrame>
        <p:nvGraphicFramePr>
          <p:cNvPr id="7" name="Table 6"/>
          <p:cNvGraphicFramePr>
            <a:graphicFrameLocks noGrp="1"/>
          </p:cNvGraphicFramePr>
          <p:nvPr/>
        </p:nvGraphicFramePr>
        <p:xfrm>
          <a:off x="1066800" y="1219200"/>
          <a:ext cx="10287002" cy="4876800"/>
        </p:xfrm>
        <a:graphic>
          <a:graphicData uri="http://schemas.openxmlformats.org/drawingml/2006/table">
            <a:tbl>
              <a:tblPr/>
              <a:tblGrid>
                <a:gridCol w="3006969"/>
                <a:gridCol w="4510454"/>
                <a:gridCol w="2769579"/>
              </a:tblGrid>
              <a:tr h="0">
                <a:tc>
                  <a:txBody>
                    <a:bodyPr/>
                    <a:lstStyle/>
                    <a:p>
                      <a:pPr algn="ctr" fontAlgn="t"/>
                      <a:r>
                        <a:rPr lang="en-US" sz="1800" b="1" dirty="0"/>
                        <a:t>Intelligence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dirty="0"/>
                        <a:t>Description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dirty="0"/>
                        <a:t>Example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algn="ctr" fontAlgn="ctr"/>
                      <a:r>
                        <a:rPr lang="en-US" sz="1800" dirty="0"/>
                        <a:t>Spatial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perceive visual or spatial information, change it, and re-create visual images without reference to the objects, construct 3D images, and to move and rotate them.</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dirty="0"/>
                        <a:t>Map readers, Astronauts, Physicists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ctr"/>
                      <a:r>
                        <a:rPr lang="en-US" sz="1800"/>
                        <a:t>Bodily-Kinesthetic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use complete or part of the body to solve problems or fashion products, control over fine and coarse motor skills, and manipulate the objects.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a:t>Players, Dancers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ctr"/>
                      <a:r>
                        <a:rPr lang="en-US" sz="1800"/>
                        <a:t>Intra-personal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distinguish among one’s own feelings, intentions, and motivations.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ctr"/>
                      <a:r>
                        <a:rPr lang="en-US" sz="1800"/>
                        <a:t>Gautam Buddhha</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algn="ctr" fontAlgn="ctr"/>
                      <a:r>
                        <a:rPr lang="en-US" sz="1800"/>
                        <a:t>Interpersonal intelligence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The ability to recognize and make distinctions among other people’s feelings, beliefs, and intentions.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endParaRPr lang="en-US" sz="1800" dirty="0"/>
                    </a:p>
                  </a:txBody>
                  <a:tcP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23</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is Intelligence Composed of?</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pic>
        <p:nvPicPr>
          <p:cNvPr id="89090" name="Picture 2" descr="Components of Intelligence"/>
          <p:cNvPicPr>
            <a:picLocks noChangeAspect="1" noChangeArrowheads="1"/>
          </p:cNvPicPr>
          <p:nvPr/>
        </p:nvPicPr>
        <p:blipFill>
          <a:blip r:embed="rId4"/>
          <a:srcRect/>
          <a:stretch>
            <a:fillRect/>
          </a:stretch>
        </p:blipFill>
        <p:spPr bwMode="auto">
          <a:xfrm>
            <a:off x="659926" y="1600200"/>
            <a:ext cx="10998674" cy="43434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24</a:t>
            </a:fld>
            <a:endParaRPr/>
          </a:p>
        </p:txBody>
      </p:sp>
      <p:sp>
        <p:nvSpPr>
          <p:cNvPr id="253" name="Google Shape;253;p12"/>
          <p:cNvSpPr txBox="1">
            <a:spLocks noGrp="1"/>
          </p:cNvSpPr>
          <p:nvPr>
            <p:ph type="title"/>
          </p:nvPr>
        </p:nvSpPr>
        <p:spPr>
          <a:xfrm>
            <a:off x="5334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Reasoning</a:t>
            </a: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990600" y="1315760"/>
            <a:ext cx="9982200" cy="1046440"/>
          </a:xfrm>
          <a:prstGeom prst="rect">
            <a:avLst/>
          </a:prstGeom>
        </p:spPr>
        <p:txBody>
          <a:bodyPr wrap="square">
            <a:spAutoFit/>
          </a:bodyPr>
          <a:lstStyle/>
          <a:p>
            <a:r>
              <a:rPr lang="en-US" sz="2400" dirty="0" smtClean="0"/>
              <a:t>It is the set of processes that enables us to provide basis for </a:t>
            </a:r>
            <a:r>
              <a:rPr lang="en-US" sz="2400" dirty="0" err="1" smtClean="0"/>
              <a:t>judgement</a:t>
            </a:r>
            <a:r>
              <a:rPr lang="en-US" sz="2400" dirty="0" smtClean="0"/>
              <a:t>, making decisions, and prediction. There are broadly two types −</a:t>
            </a:r>
            <a:r>
              <a:rPr lang="en-US" dirty="0" smtClean="0"/>
              <a:t/>
            </a:r>
            <a:br>
              <a:rPr lang="en-US" dirty="0" smtClean="0"/>
            </a:br>
            <a:endParaRPr lang="en-US" dirty="0"/>
          </a:p>
        </p:txBody>
      </p:sp>
      <p:graphicFrame>
        <p:nvGraphicFramePr>
          <p:cNvPr id="7" name="Table 6"/>
          <p:cNvGraphicFramePr>
            <a:graphicFrameLocks noGrp="1"/>
          </p:cNvGraphicFramePr>
          <p:nvPr/>
        </p:nvGraphicFramePr>
        <p:xfrm>
          <a:off x="1219200" y="2286000"/>
          <a:ext cx="9601200" cy="3581401"/>
        </p:xfrm>
        <a:graphic>
          <a:graphicData uri="http://schemas.openxmlformats.org/drawingml/2006/table">
            <a:tbl>
              <a:tblPr/>
              <a:tblGrid>
                <a:gridCol w="4540694"/>
                <a:gridCol w="5060506"/>
              </a:tblGrid>
              <a:tr h="455815">
                <a:tc>
                  <a:txBody>
                    <a:bodyPr/>
                    <a:lstStyle/>
                    <a:p>
                      <a:pPr algn="ctr" fontAlgn="t"/>
                      <a:r>
                        <a:rPr lang="en-US" sz="1800" b="1" dirty="0"/>
                        <a:t>Inductive Reasoning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dirty="0"/>
                        <a:t>Deductive Reasoning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1041862">
                <a:tc>
                  <a:txBody>
                    <a:bodyPr/>
                    <a:lstStyle/>
                    <a:p>
                      <a:pPr algn="just" fontAlgn="ctr"/>
                      <a:r>
                        <a:rPr lang="en-US" sz="1800" dirty="0"/>
                        <a:t>It conducts specific observations to makes broad general statements.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It starts with a general statement and examines the possibilities to reach a specific, logical conclusion.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41862">
                <a:tc>
                  <a:txBody>
                    <a:bodyPr/>
                    <a:lstStyle/>
                    <a:p>
                      <a:pPr algn="just" fontAlgn="t"/>
                      <a:r>
                        <a:rPr lang="en-US" sz="1800" dirty="0"/>
                        <a:t>Even if all of the premises are true in a statement, inductive reasoning allows for the conclusion to be false.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If something is true of a class of things in general, it is also true for all members of that class.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41862">
                <a:tc>
                  <a:txBody>
                    <a:bodyPr/>
                    <a:lstStyle/>
                    <a:p>
                      <a:pPr algn="just" fontAlgn="ctr"/>
                      <a:r>
                        <a:rPr lang="en-US" sz="1800"/>
                        <a:t>Example − "Nita is a teacher. Nita is studious. Therefore, All teachers are studious."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t>Example − "All women of age above 60 years are grandmothers. </a:t>
                      </a:r>
                      <a:r>
                        <a:rPr lang="en-US" sz="1800" dirty="0" err="1"/>
                        <a:t>Shalini</a:t>
                      </a:r>
                      <a:r>
                        <a:rPr lang="en-US" sz="1800" dirty="0"/>
                        <a:t> is 65 years. Therefore, </a:t>
                      </a:r>
                      <a:r>
                        <a:rPr lang="en-US" sz="1800" dirty="0" err="1"/>
                        <a:t>Shalini</a:t>
                      </a:r>
                      <a:r>
                        <a:rPr lang="en-US" sz="1800" dirty="0"/>
                        <a:t> is a grandmother."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25</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Learning</a:t>
            </a: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990600" y="1066800"/>
            <a:ext cx="10439400" cy="5386090"/>
          </a:xfrm>
          <a:prstGeom prst="rect">
            <a:avLst/>
          </a:prstGeom>
        </p:spPr>
        <p:txBody>
          <a:bodyPr wrap="square">
            <a:spAutoFit/>
          </a:bodyPr>
          <a:lstStyle/>
          <a:p>
            <a:r>
              <a:rPr lang="en-US" sz="2400" dirty="0" smtClean="0"/>
              <a:t>It is the activity of gaining knowledge or skill by studying, </a:t>
            </a:r>
            <a:r>
              <a:rPr lang="en-US" sz="2400" dirty="0" err="1" smtClean="0"/>
              <a:t>practising</a:t>
            </a:r>
            <a:r>
              <a:rPr lang="en-US" sz="2400" dirty="0" smtClean="0"/>
              <a:t>, being taught, or experiencing something. Learning enhances the awareness of the subjects of the study. Learning is categorized as −</a:t>
            </a:r>
          </a:p>
          <a:p>
            <a:endParaRPr lang="en-US" sz="2400" dirty="0" smtClean="0"/>
          </a:p>
          <a:p>
            <a:r>
              <a:rPr lang="en-US" sz="2000" b="1" dirty="0" smtClean="0"/>
              <a:t>Auditory Learning</a:t>
            </a:r>
            <a:r>
              <a:rPr lang="en-US" sz="2000" dirty="0" smtClean="0"/>
              <a:t> − It is learning by listening and hearing. For example, students listening to recorded audio lectures.</a:t>
            </a:r>
          </a:p>
          <a:p>
            <a:endParaRPr lang="en-US" sz="2000" dirty="0" smtClean="0"/>
          </a:p>
          <a:p>
            <a:r>
              <a:rPr lang="en-US" sz="2000" b="1" dirty="0" smtClean="0"/>
              <a:t>Episodic Learning</a:t>
            </a:r>
            <a:r>
              <a:rPr lang="en-US" sz="2000" dirty="0" smtClean="0"/>
              <a:t> − To learn by remembering sequences of events that one has witnessed or experienced. This is linear and orderly.</a:t>
            </a:r>
          </a:p>
          <a:p>
            <a:endParaRPr lang="en-US" sz="2000" dirty="0" smtClean="0"/>
          </a:p>
          <a:p>
            <a:r>
              <a:rPr lang="en-US" sz="2000" b="1" dirty="0" smtClean="0"/>
              <a:t>Motor Learning</a:t>
            </a:r>
            <a:r>
              <a:rPr lang="en-US" sz="2000" dirty="0" smtClean="0"/>
              <a:t> − It is learning by precise movement of muscles. For example, picking objects, Writing, etc.</a:t>
            </a:r>
          </a:p>
          <a:p>
            <a:endParaRPr lang="en-US" sz="2000" dirty="0" smtClean="0"/>
          </a:p>
          <a:p>
            <a:r>
              <a:rPr lang="en-US" sz="2000" b="1" dirty="0" smtClean="0"/>
              <a:t>Observational Learning</a:t>
            </a:r>
            <a:r>
              <a:rPr lang="en-US" sz="2000" dirty="0" smtClean="0"/>
              <a:t> − To learn by watching and imitating others. For example, child tries to learn by mimicking her parent.</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26</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Learning</a:t>
            </a: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990600" y="1343085"/>
            <a:ext cx="10439400" cy="4524315"/>
          </a:xfrm>
          <a:prstGeom prst="rect">
            <a:avLst/>
          </a:prstGeom>
        </p:spPr>
        <p:txBody>
          <a:bodyPr wrap="square">
            <a:spAutoFit/>
          </a:bodyPr>
          <a:lstStyle/>
          <a:p>
            <a:r>
              <a:rPr lang="en-US" sz="2000" b="1" dirty="0" smtClean="0"/>
              <a:t>Perceptual Learning</a:t>
            </a:r>
            <a:r>
              <a:rPr lang="en-US" sz="2000" dirty="0" smtClean="0"/>
              <a:t> − It is learning to recognize stimuli that one has seen before. For example, identifying and classifying objects and situations.</a:t>
            </a:r>
          </a:p>
          <a:p>
            <a:endParaRPr lang="en-US" sz="2000" dirty="0" smtClean="0"/>
          </a:p>
          <a:p>
            <a:r>
              <a:rPr lang="en-US" sz="2000" b="1" dirty="0" smtClean="0"/>
              <a:t>Relational Learning</a:t>
            </a:r>
            <a:r>
              <a:rPr lang="en-US" sz="2000" dirty="0" smtClean="0"/>
              <a:t> − It involves learning to differentiate among various stimuli on the basis of relational properties, rather than absolute properties. For Example, Adding ‘little less’ salt at the time of cooking potatoes that came up salty last time, when cooked with adding say a tablespoon of salt.</a:t>
            </a:r>
          </a:p>
          <a:p>
            <a:endParaRPr lang="en-US" sz="2000" dirty="0" smtClean="0"/>
          </a:p>
          <a:p>
            <a:r>
              <a:rPr lang="en-US" sz="2000" b="1" dirty="0" smtClean="0"/>
              <a:t>Spatial Learning</a:t>
            </a:r>
            <a:r>
              <a:rPr lang="en-US" sz="2000" dirty="0" smtClean="0"/>
              <a:t> − It is learning through visual stimuli such as images, colors, maps, etc. For Example, A person can create roadmap in mind before actually following the road.</a:t>
            </a:r>
          </a:p>
          <a:p>
            <a:endParaRPr lang="en-US" sz="2000" dirty="0" smtClean="0"/>
          </a:p>
          <a:p>
            <a:r>
              <a:rPr lang="en-US" sz="2000" b="1" dirty="0" smtClean="0"/>
              <a:t>Stimulus-Response Learning</a:t>
            </a:r>
            <a:r>
              <a:rPr lang="en-US" sz="2000" dirty="0" smtClean="0"/>
              <a:t> − It is learning to perform a particular behavior when a certain stimulus is present. For example, a dog raises its ear on hearing doorbell.</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27</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Problem Solving</a:t>
            </a: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914400" y="1627525"/>
            <a:ext cx="10439400" cy="3477875"/>
          </a:xfrm>
          <a:prstGeom prst="rect">
            <a:avLst/>
          </a:prstGeom>
        </p:spPr>
        <p:txBody>
          <a:bodyPr wrap="square">
            <a:spAutoFit/>
          </a:bodyPr>
          <a:lstStyle/>
          <a:p>
            <a:r>
              <a:rPr lang="en-US" sz="2400" dirty="0" smtClean="0"/>
              <a:t>It is the process in which one perceives and tries to arrive at a desired solution from a present situation by taking some path, which is blocked by known or unknown hurdles.</a:t>
            </a:r>
          </a:p>
          <a:p>
            <a:endParaRPr lang="en-US" sz="2400" dirty="0" smtClean="0"/>
          </a:p>
          <a:p>
            <a:endParaRPr lang="en-US" sz="2400" dirty="0" smtClean="0"/>
          </a:p>
          <a:p>
            <a:r>
              <a:rPr lang="en-US" sz="2400" dirty="0" smtClean="0"/>
              <a:t>Problem solving also includes </a:t>
            </a:r>
            <a:r>
              <a:rPr lang="en-US" sz="2400" b="1" dirty="0" smtClean="0"/>
              <a:t>decision making</a:t>
            </a:r>
            <a:r>
              <a:rPr lang="en-US" sz="2400" dirty="0" smtClean="0"/>
              <a:t>, which is the process of selecting the best suitable alternative out of multiple alternatives to reach the desired goal are available.</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28</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762000" y="533400"/>
            <a:ext cx="10439400" cy="5447645"/>
          </a:xfrm>
          <a:prstGeom prst="rect">
            <a:avLst/>
          </a:prstGeom>
        </p:spPr>
        <p:txBody>
          <a:bodyPr wrap="square">
            <a:spAutoFit/>
          </a:bodyPr>
          <a:lstStyle/>
          <a:p>
            <a:r>
              <a:rPr lang="en-US" sz="2800" b="1" dirty="0" smtClean="0">
                <a:solidFill>
                  <a:schemeClr val="accent1">
                    <a:lumMod val="75000"/>
                  </a:schemeClr>
                </a:solidFill>
              </a:rPr>
              <a:t>Perception</a:t>
            </a:r>
            <a:r>
              <a:rPr lang="en-US" sz="2400" dirty="0" smtClean="0"/>
              <a:t> </a:t>
            </a:r>
          </a:p>
          <a:p>
            <a:endParaRPr lang="en-US" sz="2400" dirty="0" smtClean="0"/>
          </a:p>
          <a:p>
            <a:r>
              <a:rPr lang="en-US" sz="2400" dirty="0" smtClean="0"/>
              <a:t>It is the process of acquiring, interpreting, selecting, and organizing sensory information.</a:t>
            </a:r>
          </a:p>
          <a:p>
            <a:r>
              <a:rPr lang="en-US" sz="2400" dirty="0" smtClean="0"/>
              <a:t>Perception presumes </a:t>
            </a:r>
            <a:r>
              <a:rPr lang="en-US" sz="2400" b="1" dirty="0" smtClean="0"/>
              <a:t>sensing</a:t>
            </a:r>
            <a:r>
              <a:rPr lang="en-US" sz="2400" dirty="0" smtClean="0"/>
              <a:t>. In humans, perception is aided by sensory organs. In the domain of AI, perception mechanism puts the data acquired by the sensors together in a meaningful manner.</a:t>
            </a:r>
          </a:p>
          <a:p>
            <a:endParaRPr lang="en-US" sz="2400" dirty="0" smtClean="0"/>
          </a:p>
          <a:p>
            <a:endParaRPr lang="en-US" sz="2400" dirty="0" smtClean="0"/>
          </a:p>
          <a:p>
            <a:r>
              <a:rPr lang="en-US" sz="2800" b="1" dirty="0" smtClean="0">
                <a:solidFill>
                  <a:schemeClr val="accent1">
                    <a:lumMod val="75000"/>
                  </a:schemeClr>
                </a:solidFill>
              </a:rPr>
              <a:t>Linguistic Intelligence</a:t>
            </a:r>
            <a:r>
              <a:rPr lang="en-US" sz="2800" dirty="0" smtClean="0">
                <a:solidFill>
                  <a:schemeClr val="accent1">
                    <a:lumMod val="75000"/>
                  </a:schemeClr>
                </a:solidFill>
              </a:rPr>
              <a:t> </a:t>
            </a:r>
          </a:p>
          <a:p>
            <a:endParaRPr lang="en-US" sz="2400" dirty="0" smtClean="0"/>
          </a:p>
          <a:p>
            <a:r>
              <a:rPr lang="en-US" sz="2400" dirty="0" smtClean="0"/>
              <a:t>It is one’s ability to use, comprehend, speak, and write the verbal and written language. It is important in interpersonal communication.</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29</a:t>
            </a:fld>
            <a:endParaRPr/>
          </a:p>
        </p:txBody>
      </p:sp>
      <p:sp>
        <p:nvSpPr>
          <p:cNvPr id="253" name="Google Shape;253;p12"/>
          <p:cNvSpPr txBox="1">
            <a:spLocks noGrp="1"/>
          </p:cNvSpPr>
          <p:nvPr>
            <p:ph type="title"/>
          </p:nvPr>
        </p:nvSpPr>
        <p:spPr>
          <a:xfrm>
            <a:off x="3810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Difference between Human &amp;Machine Intelligence</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990600" y="1343085"/>
            <a:ext cx="10439400" cy="4216539"/>
          </a:xfrm>
          <a:prstGeom prst="rect">
            <a:avLst/>
          </a:prstGeom>
        </p:spPr>
        <p:txBody>
          <a:bodyPr wrap="square">
            <a:spAutoFit/>
          </a:bodyPr>
          <a:lstStyle/>
          <a:p>
            <a:pPr lvl="1">
              <a:buFont typeface="Wingdings" pitchFamily="2" charset="2"/>
              <a:buChar char="ü"/>
            </a:pPr>
            <a:r>
              <a:rPr lang="en-US" sz="2400" dirty="0" smtClean="0"/>
              <a:t>   Humans perceive by patterns whereas the machines perceive by set of rules and data.</a:t>
            </a:r>
          </a:p>
          <a:p>
            <a:pPr>
              <a:buFont typeface="Wingdings" pitchFamily="2" charset="2"/>
              <a:buChar char="ü"/>
            </a:pPr>
            <a:endParaRPr lang="en-US" sz="2400" dirty="0" smtClean="0"/>
          </a:p>
          <a:p>
            <a:pPr>
              <a:buFont typeface="Wingdings" pitchFamily="2" charset="2"/>
              <a:buChar char="ü"/>
            </a:pPr>
            <a:r>
              <a:rPr lang="en-US" sz="2400" dirty="0" smtClean="0"/>
              <a:t>   Humans store and recall information by patterns, machines do it by searching algorithms. </a:t>
            </a:r>
          </a:p>
          <a:p>
            <a:r>
              <a:rPr lang="en-US" sz="2400" dirty="0" smtClean="0"/>
              <a:t>	For example, the number 40404040 is easy to remember, store, and recall as its pattern is simple.</a:t>
            </a:r>
          </a:p>
          <a:p>
            <a:pPr>
              <a:buFont typeface="Wingdings" pitchFamily="2" charset="2"/>
              <a:buChar char="ü"/>
            </a:pPr>
            <a:endParaRPr lang="en-US" sz="2400" dirty="0" smtClean="0"/>
          </a:p>
          <a:p>
            <a:pPr>
              <a:buFont typeface="Wingdings" pitchFamily="2" charset="2"/>
              <a:buChar char="ü"/>
            </a:pPr>
            <a:r>
              <a:rPr lang="en-US" sz="2400" dirty="0" smtClean="0"/>
              <a:t>   Humans can figure out the complete object even if some part of it is missing or distorted; whereas the machines cannot do it correctly.</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762000" y="0"/>
            <a:ext cx="10515600" cy="16160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sz="4000" dirty="0"/>
              <a:t>Artificial Intelligence</a:t>
            </a:r>
            <a:endParaRPr/>
          </a:p>
        </p:txBody>
      </p:sp>
      <p:sp>
        <p:nvSpPr>
          <p:cNvPr id="266" name="Google Shape;266;p13"/>
          <p:cNvSpPr txBox="1">
            <a:spLocks noGrp="1"/>
          </p:cNvSpPr>
          <p:nvPr>
            <p:ph type="body" idx="1"/>
          </p:nvPr>
        </p:nvSpPr>
        <p:spPr>
          <a:xfrm>
            <a:off x="685800" y="1224598"/>
            <a:ext cx="11049000" cy="4033202"/>
          </a:xfrm>
          <a:prstGeom prst="rect">
            <a:avLst/>
          </a:prstGeom>
          <a:noFill/>
          <a:ln>
            <a:noFill/>
          </a:ln>
        </p:spPr>
        <p:txBody>
          <a:bodyPr spcFirstLastPara="1" wrap="square" lIns="91425" tIns="45700" rIns="91425" bIns="45700" anchor="t" anchorCtr="0">
            <a:noAutofit/>
          </a:bodyPr>
          <a:lstStyle/>
          <a:p>
            <a:pPr algn="just">
              <a:buNone/>
            </a:pPr>
            <a:r>
              <a:rPr lang="en-US" dirty="0" smtClean="0"/>
              <a:t>	Humans have developed the power of computer systems in terms of their diverse working domains, their increasing speed, and reducing size with respect to time.</a:t>
            </a:r>
          </a:p>
          <a:p>
            <a:pPr algn="just">
              <a:buNone/>
            </a:pPr>
            <a:endParaRPr lang="en-US" dirty="0" smtClean="0"/>
          </a:p>
          <a:p>
            <a:r>
              <a:rPr lang="en-US" dirty="0" smtClean="0"/>
              <a:t>A branch of Computer Science named </a:t>
            </a:r>
            <a:r>
              <a:rPr lang="en-US" i="1" dirty="0" smtClean="0"/>
              <a:t>Artificial Intelligence</a:t>
            </a:r>
            <a:r>
              <a:rPr lang="en-US" dirty="0" smtClean="0"/>
              <a:t> pursues creating the computers or machines as intelligent as human beings.    </a:t>
            </a:r>
          </a:p>
          <a:p>
            <a:pPr algn="ctr">
              <a:buNone/>
            </a:pPr>
            <a:r>
              <a:rPr lang="en-US" dirty="0" smtClean="0"/>
              <a:t>-OR-</a:t>
            </a:r>
          </a:p>
          <a:p>
            <a:pPr marL="457200" lvl="0" indent="-381000" algn="l" rtl="0">
              <a:lnSpc>
                <a:spcPct val="100000"/>
              </a:lnSpc>
              <a:spcBef>
                <a:spcPts val="1000"/>
              </a:spcBef>
              <a:spcAft>
                <a:spcPts val="0"/>
              </a:spcAft>
              <a:buSzPts val="2400"/>
              <a:buChar char="•"/>
            </a:pPr>
            <a:r>
              <a:rPr lang="en-US" dirty="0" smtClean="0">
                <a:solidFill>
                  <a:srgbClr val="222A35"/>
                </a:solidFill>
              </a:rPr>
              <a:t>“</a:t>
            </a:r>
            <a:r>
              <a:rPr lang="en-US" dirty="0">
                <a:solidFill>
                  <a:srgbClr val="222A35"/>
                </a:solidFill>
              </a:rPr>
              <a:t>A branch of computer science dealing with the simulation of intelligent behavior in computers.” </a:t>
            </a:r>
            <a:endParaRPr lang="en-US" dirty="0" smtClean="0">
              <a:solidFill>
                <a:srgbClr val="222A35"/>
              </a:solidFill>
            </a:endParaRPr>
          </a:p>
          <a:p>
            <a:pPr marL="457200" lvl="0" indent="-381000" algn="l" rtl="0">
              <a:lnSpc>
                <a:spcPct val="150000"/>
              </a:lnSpc>
              <a:spcBef>
                <a:spcPts val="1000"/>
              </a:spcBef>
              <a:spcAft>
                <a:spcPts val="0"/>
              </a:spcAft>
              <a:buSzPts val="2400"/>
              <a:buChar char="•"/>
            </a:pPr>
            <a:r>
              <a:rPr lang="en-US" dirty="0" smtClean="0">
                <a:solidFill>
                  <a:srgbClr val="222A35"/>
                </a:solidFill>
              </a:rPr>
              <a:t>“</a:t>
            </a:r>
            <a:r>
              <a:rPr lang="en-US" dirty="0">
                <a:solidFill>
                  <a:srgbClr val="222A35"/>
                </a:solidFill>
              </a:rPr>
              <a:t>A program that can sense, reason, act, and adapt.” </a:t>
            </a:r>
            <a:endParaRPr/>
          </a:p>
        </p:txBody>
      </p:sp>
      <p:sp>
        <p:nvSpPr>
          <p:cNvPr id="267" name="Google Shape;2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219200" y="3048000"/>
            <a:ext cx="10287000" cy="2387600"/>
          </a:xfrm>
          <a:prstGeom prst="rect">
            <a:avLst/>
          </a:prstGeom>
          <a:noFill/>
          <a:ln>
            <a:noFill/>
          </a:ln>
        </p:spPr>
        <p:txBody>
          <a:bodyPr spcFirstLastPara="1" wrap="square" lIns="91425" tIns="45700" rIns="91425" bIns="45700" anchor="b" anchorCtr="0">
            <a:noAutofit/>
          </a:bodyPr>
          <a:lstStyle/>
          <a:p>
            <a:r>
              <a:rPr lang="en-US" dirty="0" smtClean="0"/>
              <a:t>Artificial Intelligence </a:t>
            </a:r>
            <a:br>
              <a:rPr lang="en-US" dirty="0" smtClean="0"/>
            </a:br>
            <a:r>
              <a:rPr lang="en-US" dirty="0" smtClean="0"/>
              <a:t/>
            </a:r>
            <a:br>
              <a:rPr lang="en-US" dirty="0" smtClean="0"/>
            </a:br>
            <a:r>
              <a:rPr lang="en-US" dirty="0" smtClean="0"/>
              <a:t> Applications / Research Areas</a:t>
            </a:r>
            <a:r>
              <a:rPr lang="en-US" b="0" dirty="0" smtClean="0"/>
              <a:t/>
            </a:r>
            <a:br>
              <a:rPr lang="en-US" b="0" dirty="0" smtClean="0"/>
            </a:br>
            <a:endParaRPr lang="en-US" dirty="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30</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31</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pic>
        <p:nvPicPr>
          <p:cNvPr id="4098" name="Picture 2" descr="Research Areas of Intelligence"/>
          <p:cNvPicPr>
            <a:picLocks noChangeAspect="1" noChangeArrowheads="1"/>
          </p:cNvPicPr>
          <p:nvPr/>
        </p:nvPicPr>
        <p:blipFill>
          <a:blip r:embed="rId4">
            <a:lum bright="-26000" contrast="50000"/>
          </a:blip>
          <a:srcRect/>
          <a:stretch>
            <a:fillRect/>
          </a:stretch>
        </p:blipFill>
        <p:spPr bwMode="auto">
          <a:xfrm>
            <a:off x="2133600" y="228600"/>
            <a:ext cx="6426832" cy="60198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32</a:t>
            </a:fld>
            <a:endParaRPr/>
          </a:p>
        </p:txBody>
      </p:sp>
      <p:sp>
        <p:nvSpPr>
          <p:cNvPr id="253" name="Google Shape;253;p12"/>
          <p:cNvSpPr txBox="1">
            <a:spLocks noGrp="1"/>
          </p:cNvSpPr>
          <p:nvPr>
            <p:ph type="title"/>
          </p:nvPr>
        </p:nvSpPr>
        <p:spPr>
          <a:xfrm>
            <a:off x="8382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Some Real Life Applications</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graphicFrame>
        <p:nvGraphicFramePr>
          <p:cNvPr id="7" name="Table 6"/>
          <p:cNvGraphicFramePr>
            <a:graphicFrameLocks noGrp="1"/>
          </p:cNvGraphicFramePr>
          <p:nvPr/>
        </p:nvGraphicFramePr>
        <p:xfrm>
          <a:off x="533400" y="685800"/>
          <a:ext cx="9906000" cy="5514056"/>
        </p:xfrm>
        <a:graphic>
          <a:graphicData uri="http://schemas.openxmlformats.org/drawingml/2006/table">
            <a:tbl>
              <a:tblPr/>
              <a:tblGrid>
                <a:gridCol w="914400"/>
                <a:gridCol w="5689600"/>
                <a:gridCol w="3302000"/>
              </a:tblGrid>
              <a:tr h="289560">
                <a:tc>
                  <a:txBody>
                    <a:bodyPr/>
                    <a:lstStyle/>
                    <a:p>
                      <a:pPr algn="ctr" fontAlgn="t"/>
                      <a:r>
                        <a:rPr lang="en-US" sz="1400" b="1" dirty="0" err="1"/>
                        <a:t>Sr.No</a:t>
                      </a:r>
                      <a:r>
                        <a:rPr lang="en-US" sz="1400" b="1" dirty="0"/>
                        <a:t>.</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400" b="1" dirty="0" smtClean="0"/>
                        <a:t>Applications / Research </a:t>
                      </a:r>
                      <a:r>
                        <a:rPr lang="en-US" sz="1400" b="1" dirty="0"/>
                        <a:t>Areas</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400" b="1" dirty="0"/>
                        <a:t>Real Life Application</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796290">
                <a:tc>
                  <a:txBody>
                    <a:bodyPr/>
                    <a:lstStyle/>
                    <a:p>
                      <a:pPr algn="ctr" fontAlgn="t"/>
                      <a:r>
                        <a:rPr lang="en-US" sz="1400" dirty="0"/>
                        <a:t>1</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rPr>
                        <a:t>Expert Systems</a:t>
                      </a:r>
                      <a:endParaRPr lang="en-US" sz="1400" dirty="0">
                        <a:solidFill>
                          <a:srgbClr val="000000"/>
                        </a:solidFill>
                      </a:endParaRPr>
                    </a:p>
                    <a:p>
                      <a:pPr algn="just" fontAlgn="t"/>
                      <a:r>
                        <a:rPr lang="en-US" sz="1400" dirty="0">
                          <a:solidFill>
                            <a:srgbClr val="000000"/>
                          </a:solidFill>
                        </a:rPr>
                        <a:t>Examples − Flight-tracking systems, Clinical systems</a:t>
                      </a:r>
                      <a:r>
                        <a:rPr lang="en-US" sz="1400" dirty="0" smtClean="0">
                          <a:solidFill>
                            <a:srgbClr val="000000"/>
                          </a:solidFill>
                        </a:rPr>
                        <a:t>.</a:t>
                      </a:r>
                    </a:p>
                    <a:p>
                      <a:pPr algn="just" fontAlgn="t"/>
                      <a:endParaRPr lang="en-US" sz="1400" dirty="0" smtClean="0">
                        <a:solidFill>
                          <a:srgbClr val="000000"/>
                        </a:solidFill>
                      </a:endParaRPr>
                    </a:p>
                    <a:p>
                      <a:pPr algn="just" fontAlgn="t"/>
                      <a:endParaRPr lang="en-US" sz="1400" dirty="0" smtClean="0">
                        <a:solidFill>
                          <a:srgbClr val="000000"/>
                        </a:solidFill>
                      </a:endParaRP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endParaRPr lang="en-US" sz="1400" dirty="0"/>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134110">
                <a:tc>
                  <a:txBody>
                    <a:bodyPr/>
                    <a:lstStyle/>
                    <a:p>
                      <a:pPr algn="ctr" fontAlgn="t"/>
                      <a:r>
                        <a:rPr lang="en-US" sz="1400"/>
                        <a:t>2</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rPr>
                        <a:t>Natural Language Processing</a:t>
                      </a:r>
                      <a:endParaRPr lang="en-US" sz="1400">
                        <a:solidFill>
                          <a:srgbClr val="000000"/>
                        </a:solidFill>
                      </a:endParaRPr>
                    </a:p>
                    <a:p>
                      <a:pPr algn="just" fontAlgn="t"/>
                      <a:r>
                        <a:rPr lang="en-US" sz="1400">
                          <a:solidFill>
                            <a:srgbClr val="000000"/>
                          </a:solidFill>
                        </a:rPr>
                        <a:t>Examples: Google Now feature, speech recognition, Automatic voice output.</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endParaRPr lang="en-US" sz="1400" dirty="0"/>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54242">
                <a:tc>
                  <a:txBody>
                    <a:bodyPr/>
                    <a:lstStyle/>
                    <a:p>
                      <a:pPr algn="ctr" fontAlgn="t"/>
                      <a:r>
                        <a:rPr lang="en-US" sz="1400"/>
                        <a:t>3</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rPr>
                        <a:t>Neural Networks</a:t>
                      </a:r>
                      <a:endParaRPr lang="en-US" sz="1400" dirty="0">
                        <a:solidFill>
                          <a:srgbClr val="000000"/>
                        </a:solidFill>
                      </a:endParaRPr>
                    </a:p>
                    <a:p>
                      <a:pPr algn="just" fontAlgn="t"/>
                      <a:r>
                        <a:rPr lang="en-US" sz="1400" dirty="0">
                          <a:solidFill>
                            <a:srgbClr val="000000"/>
                          </a:solidFill>
                        </a:rPr>
                        <a:t>Examples − Pattern recognition systems such as face recognition, character recognition, handwriting recognition.</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endParaRPr lang="en-US" sz="1400" dirty="0"/>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66800">
                <a:tc>
                  <a:txBody>
                    <a:bodyPr/>
                    <a:lstStyle/>
                    <a:p>
                      <a:pPr algn="ctr" fontAlgn="t"/>
                      <a:r>
                        <a:rPr lang="en-US" sz="1400"/>
                        <a:t>4</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a:solidFill>
                            <a:srgbClr val="000000"/>
                          </a:solidFill>
                        </a:rPr>
                        <a:t>Robotics</a:t>
                      </a:r>
                      <a:endParaRPr lang="en-US" sz="1400">
                        <a:solidFill>
                          <a:srgbClr val="000000"/>
                        </a:solidFill>
                      </a:endParaRPr>
                    </a:p>
                    <a:p>
                      <a:pPr algn="just" fontAlgn="t"/>
                      <a:r>
                        <a:rPr lang="en-US" sz="1400">
                          <a:solidFill>
                            <a:srgbClr val="000000"/>
                          </a:solidFill>
                        </a:rPr>
                        <a:t>Examples − Industrial robots for moving, spraying, painting, precision checking, drilling, cleaning, coating, carving, etc.</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endParaRPr lang="en-US" sz="1400" dirty="0"/>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796290">
                <a:tc>
                  <a:txBody>
                    <a:bodyPr/>
                    <a:lstStyle/>
                    <a:p>
                      <a:pPr algn="ctr" fontAlgn="t"/>
                      <a:r>
                        <a:rPr lang="en-US" sz="1400"/>
                        <a:t>5</a:t>
                      </a: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400" b="1" dirty="0">
                          <a:solidFill>
                            <a:srgbClr val="000000"/>
                          </a:solidFill>
                        </a:rPr>
                        <a:t>Fuzzy Logic Systems</a:t>
                      </a:r>
                      <a:endParaRPr lang="en-US" sz="1400" dirty="0">
                        <a:solidFill>
                          <a:srgbClr val="000000"/>
                        </a:solidFill>
                      </a:endParaRPr>
                    </a:p>
                    <a:p>
                      <a:pPr algn="just" fontAlgn="t"/>
                      <a:r>
                        <a:rPr lang="en-US" sz="1400" dirty="0">
                          <a:solidFill>
                            <a:srgbClr val="000000"/>
                          </a:solidFill>
                        </a:rPr>
                        <a:t>Examples − Consumer electronics, automobiles, etc</a:t>
                      </a:r>
                      <a:r>
                        <a:rPr lang="en-US" sz="1400" dirty="0" smtClean="0">
                          <a:solidFill>
                            <a:srgbClr val="000000"/>
                          </a:solidFill>
                        </a:rPr>
                        <a:t>.</a:t>
                      </a:r>
                    </a:p>
                    <a:p>
                      <a:pPr algn="just" fontAlgn="t"/>
                      <a:endParaRPr lang="en-US" sz="1400" dirty="0" smtClean="0">
                        <a:solidFill>
                          <a:srgbClr val="000000"/>
                        </a:solidFill>
                      </a:endParaRPr>
                    </a:p>
                    <a:p>
                      <a:pPr algn="just" fontAlgn="t"/>
                      <a:endParaRPr lang="en-US" sz="1400" dirty="0" smtClean="0">
                        <a:solidFill>
                          <a:srgbClr val="000000"/>
                        </a:solidFill>
                      </a:endParaRPr>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endParaRPr lang="en-US" sz="1400" dirty="0"/>
                    </a:p>
                  </a:txBody>
                  <a:tcPr marL="56444" marR="56444" marT="56444" marB="5644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pic>
        <p:nvPicPr>
          <p:cNvPr id="2049" name="Picture 1" descr="Expert Systems Application"/>
          <p:cNvPicPr>
            <a:picLocks noChangeAspect="1" noChangeArrowheads="1"/>
          </p:cNvPicPr>
          <p:nvPr/>
        </p:nvPicPr>
        <p:blipFill>
          <a:blip r:embed="rId4"/>
          <a:srcRect/>
          <a:stretch>
            <a:fillRect/>
          </a:stretch>
        </p:blipFill>
        <p:spPr bwMode="auto">
          <a:xfrm>
            <a:off x="7391400" y="990600"/>
            <a:ext cx="1400175" cy="990600"/>
          </a:xfrm>
          <a:prstGeom prst="rect">
            <a:avLst/>
          </a:prstGeom>
          <a:noFill/>
        </p:spPr>
      </p:pic>
      <p:pic>
        <p:nvPicPr>
          <p:cNvPr id="2050" name="Picture 2" descr="NLP Application"/>
          <p:cNvPicPr>
            <a:picLocks noChangeAspect="1" noChangeArrowheads="1"/>
          </p:cNvPicPr>
          <p:nvPr/>
        </p:nvPicPr>
        <p:blipFill>
          <a:blip r:embed="rId5"/>
          <a:srcRect/>
          <a:stretch>
            <a:fillRect/>
          </a:stretch>
        </p:blipFill>
        <p:spPr bwMode="auto">
          <a:xfrm>
            <a:off x="9296400" y="1905000"/>
            <a:ext cx="1057275" cy="1219200"/>
          </a:xfrm>
          <a:prstGeom prst="rect">
            <a:avLst/>
          </a:prstGeom>
          <a:noFill/>
        </p:spPr>
      </p:pic>
      <p:pic>
        <p:nvPicPr>
          <p:cNvPr id="2051" name="Picture 3" descr="Neural Networks Application"/>
          <p:cNvPicPr>
            <a:picLocks noChangeAspect="1" noChangeArrowheads="1"/>
          </p:cNvPicPr>
          <p:nvPr/>
        </p:nvPicPr>
        <p:blipFill>
          <a:blip r:embed="rId6"/>
          <a:srcRect/>
          <a:stretch>
            <a:fillRect/>
          </a:stretch>
        </p:blipFill>
        <p:spPr bwMode="auto">
          <a:xfrm>
            <a:off x="7391400" y="3048000"/>
            <a:ext cx="1533525" cy="1152525"/>
          </a:xfrm>
          <a:prstGeom prst="rect">
            <a:avLst/>
          </a:prstGeom>
          <a:noFill/>
        </p:spPr>
      </p:pic>
      <p:pic>
        <p:nvPicPr>
          <p:cNvPr id="2052" name="Picture 4" descr="Robotics Application"/>
          <p:cNvPicPr>
            <a:picLocks noChangeAspect="1" noChangeArrowheads="1"/>
          </p:cNvPicPr>
          <p:nvPr/>
        </p:nvPicPr>
        <p:blipFill>
          <a:blip r:embed="rId7"/>
          <a:srcRect/>
          <a:stretch>
            <a:fillRect/>
          </a:stretch>
        </p:blipFill>
        <p:spPr bwMode="auto">
          <a:xfrm>
            <a:off x="9144000" y="3886200"/>
            <a:ext cx="1278893" cy="1495425"/>
          </a:xfrm>
          <a:prstGeom prst="rect">
            <a:avLst/>
          </a:prstGeom>
          <a:noFill/>
        </p:spPr>
      </p:pic>
      <p:pic>
        <p:nvPicPr>
          <p:cNvPr id="2053" name="Picture 5" descr="Fuzzy Logic Application"/>
          <p:cNvPicPr>
            <a:picLocks noChangeAspect="1" noChangeArrowheads="1"/>
          </p:cNvPicPr>
          <p:nvPr/>
        </p:nvPicPr>
        <p:blipFill>
          <a:blip r:embed="rId8"/>
          <a:srcRect/>
          <a:stretch>
            <a:fillRect/>
          </a:stretch>
        </p:blipFill>
        <p:spPr bwMode="auto">
          <a:xfrm>
            <a:off x="7162800" y="5257800"/>
            <a:ext cx="1771650" cy="108585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33</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Task Classification of AI</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1066800"/>
            <a:ext cx="11887200" cy="615553"/>
          </a:xfrm>
          <a:prstGeom prst="rect">
            <a:avLst/>
          </a:prstGeom>
        </p:spPr>
        <p:txBody>
          <a:bodyPr wrap="square">
            <a:spAutoFit/>
          </a:bodyPr>
          <a:lstStyle/>
          <a:p>
            <a:r>
              <a:rPr lang="en-US" sz="2000" dirty="0" smtClean="0"/>
              <a:t>The domain of AI is classified into </a:t>
            </a:r>
            <a:r>
              <a:rPr lang="en-US" sz="2000" b="1" dirty="0" smtClean="0"/>
              <a:t>Formal tasks, Mundane tasks,</a:t>
            </a:r>
            <a:r>
              <a:rPr lang="en-US" sz="2000" dirty="0" smtClean="0"/>
              <a:t> and </a:t>
            </a:r>
            <a:r>
              <a:rPr lang="en-US" sz="2000" b="1" dirty="0" smtClean="0"/>
              <a:t>Expert tasks.</a:t>
            </a:r>
            <a:r>
              <a:rPr lang="en-US" dirty="0" smtClean="0"/>
              <a:t/>
            </a:r>
            <a:br>
              <a:rPr lang="en-US" dirty="0" smtClean="0"/>
            </a:br>
            <a:endParaRPr lang="en-US" dirty="0"/>
          </a:p>
        </p:txBody>
      </p:sp>
      <p:pic>
        <p:nvPicPr>
          <p:cNvPr id="113666" name="Picture 2" descr="Task Domains of AI"/>
          <p:cNvPicPr>
            <a:picLocks noChangeAspect="1" noChangeArrowheads="1"/>
          </p:cNvPicPr>
          <p:nvPr/>
        </p:nvPicPr>
        <p:blipFill>
          <a:blip r:embed="rId4"/>
          <a:srcRect/>
          <a:stretch>
            <a:fillRect/>
          </a:stretch>
        </p:blipFill>
        <p:spPr bwMode="auto">
          <a:xfrm>
            <a:off x="2819400" y="1389893"/>
            <a:ext cx="6324600" cy="5696707"/>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34</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graphicFrame>
        <p:nvGraphicFramePr>
          <p:cNvPr id="8" name="Table 7"/>
          <p:cNvGraphicFramePr>
            <a:graphicFrameLocks noGrp="1"/>
          </p:cNvGraphicFramePr>
          <p:nvPr/>
        </p:nvGraphicFramePr>
        <p:xfrm>
          <a:off x="533400" y="152400"/>
          <a:ext cx="9982200" cy="6172198"/>
        </p:xfrm>
        <a:graphic>
          <a:graphicData uri="http://schemas.openxmlformats.org/drawingml/2006/table">
            <a:tbl>
              <a:tblPr/>
              <a:tblGrid>
                <a:gridCol w="3210835"/>
                <a:gridCol w="3210835"/>
                <a:gridCol w="3560530"/>
              </a:tblGrid>
              <a:tr h="445985">
                <a:tc gridSpan="3">
                  <a:txBody>
                    <a:bodyPr/>
                    <a:lstStyle/>
                    <a:p>
                      <a:pPr algn="ctr" fontAlgn="t"/>
                      <a:r>
                        <a:rPr lang="en-US" sz="1800" b="1" dirty="0">
                          <a:latin typeface="Arial" pitchFamily="34" charset="0"/>
                          <a:cs typeface="Arial" pitchFamily="34" charset="0"/>
                        </a:rPr>
                        <a:t>Task Domains of Artificial </a:t>
                      </a:r>
                      <a:r>
                        <a:rPr lang="en-US" sz="1800" b="1" dirty="0" smtClean="0">
                          <a:latin typeface="Arial" pitchFamily="34" charset="0"/>
                          <a:cs typeface="Arial" pitchFamily="34" charset="0"/>
                        </a:rPr>
                        <a:t>Intelligence</a:t>
                      </a:r>
                      <a:endParaRPr lang="en-US" sz="1800" b="1" dirty="0">
                        <a:latin typeface="Arial" pitchFamily="34" charset="0"/>
                        <a:cs typeface="Arial" pitchFamily="34" charset="0"/>
                      </a:endParaRP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hMerge="1">
                  <a:txBody>
                    <a:bodyPr/>
                    <a:lstStyle/>
                    <a:p>
                      <a:endParaRPr lang="en-US" sz="1300" dirty="0"/>
                    </a:p>
                  </a:txBody>
                  <a:tcPr marL="85558" marR="85558" marT="42779" marB="42779">
                    <a:lnL w="9525" cap="flat" cmpd="sng" algn="ctr">
                      <a:solidFill>
                        <a:srgbClr val="DDDDDD"/>
                      </a:solidFill>
                      <a:prstDash val="solid"/>
                      <a:round/>
                      <a:headEnd type="none" w="med" len="med"/>
                      <a:tailEnd type="none" w="med" len="med"/>
                    </a:lnL>
                    <a:lnB w="9525" cap="flat" cmpd="sng" algn="ctr">
                      <a:solidFill>
                        <a:srgbClr val="DDDDDD"/>
                      </a:solidFill>
                      <a:prstDash val="solid"/>
                      <a:round/>
                      <a:headEnd type="none" w="med" len="med"/>
                      <a:tailEnd type="none" w="med" len="med"/>
                    </a:lnB>
                  </a:tcPr>
                </a:tc>
                <a:tc hMerge="1">
                  <a:txBody>
                    <a:bodyPr/>
                    <a:lstStyle/>
                    <a:p>
                      <a:endParaRPr lang="en-US" sz="1300" dirty="0"/>
                    </a:p>
                  </a:txBody>
                  <a:tcPr marL="85558" marR="85558" marT="42779" marB="42779">
                    <a:lnB w="9525" cap="flat" cmpd="sng" algn="ctr">
                      <a:solidFill>
                        <a:srgbClr val="DDDDDD"/>
                      </a:solidFill>
                      <a:prstDash val="solid"/>
                      <a:round/>
                      <a:headEnd type="none" w="med" len="med"/>
                      <a:tailEnd type="none" w="med" len="med"/>
                    </a:lnB>
                  </a:tcPr>
                </a:tc>
              </a:tr>
              <a:tr h="445985">
                <a:tc>
                  <a:txBody>
                    <a:bodyPr/>
                    <a:lstStyle/>
                    <a:p>
                      <a:pPr algn="ctr" fontAlgn="t"/>
                      <a:r>
                        <a:rPr lang="en-US" sz="1800" b="1" dirty="0">
                          <a:latin typeface="Arial" pitchFamily="34" charset="0"/>
                          <a:cs typeface="Arial" pitchFamily="34" charset="0"/>
                        </a:rPr>
                        <a:t>Mundane (Ordinary) Tasks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US" sz="1800" b="1" dirty="0">
                          <a:latin typeface="Arial" pitchFamily="34" charset="0"/>
                          <a:cs typeface="Arial" pitchFamily="34" charset="0"/>
                        </a:rPr>
                        <a:t>Formal Tasks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ctr" fontAlgn="t"/>
                      <a:r>
                        <a:rPr lang="en-US" sz="1800" b="1" dirty="0">
                          <a:latin typeface="Arial" pitchFamily="34" charset="0"/>
                          <a:cs typeface="Arial" pitchFamily="34" charset="0"/>
                        </a:rPr>
                        <a:t>Expert Tasks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r>
              <a:tr h="1619773">
                <a:tc>
                  <a:txBody>
                    <a:bodyPr/>
                    <a:lstStyle/>
                    <a:p>
                      <a:pPr fontAlgn="t">
                        <a:buFont typeface="Arial"/>
                        <a:buNone/>
                      </a:pPr>
                      <a:r>
                        <a:rPr lang="en-US" sz="1800" dirty="0" smtClean="0">
                          <a:latin typeface="Arial" pitchFamily="34" charset="0"/>
                          <a:cs typeface="Arial" pitchFamily="34" charset="0"/>
                        </a:rPr>
                        <a:t>Perception</a:t>
                      </a:r>
                    </a:p>
                    <a:p>
                      <a:pPr fontAlgn="t">
                        <a:buFont typeface="Arial"/>
                        <a:buChar char="•"/>
                      </a:pPr>
                      <a:endParaRPr lang="en-US" sz="1800" dirty="0" smtClean="0">
                        <a:latin typeface="Arial" pitchFamily="34" charset="0"/>
                        <a:cs typeface="Arial" pitchFamily="34" charset="0"/>
                      </a:endParaRPr>
                    </a:p>
                    <a:p>
                      <a:pPr fontAlgn="t">
                        <a:buFont typeface="Arial"/>
                        <a:buChar char="•"/>
                      </a:pPr>
                      <a:r>
                        <a:rPr lang="en-US" sz="1800" dirty="0" smtClean="0">
                          <a:latin typeface="Arial" pitchFamily="34" charset="0"/>
                          <a:cs typeface="Arial" pitchFamily="34" charset="0"/>
                        </a:rPr>
                        <a:t>Computer </a:t>
                      </a:r>
                      <a:r>
                        <a:rPr lang="en-US" sz="1800" dirty="0">
                          <a:latin typeface="Arial" pitchFamily="34" charset="0"/>
                          <a:cs typeface="Arial" pitchFamily="34" charset="0"/>
                        </a:rPr>
                        <a:t>Vision</a:t>
                      </a:r>
                    </a:p>
                    <a:p>
                      <a:pPr fontAlgn="t">
                        <a:buFont typeface="Arial"/>
                        <a:buChar char="•"/>
                      </a:pPr>
                      <a:r>
                        <a:rPr lang="en-US" sz="1800" dirty="0">
                          <a:latin typeface="Arial" pitchFamily="34" charset="0"/>
                          <a:cs typeface="Arial" pitchFamily="34" charset="0"/>
                        </a:rPr>
                        <a:t>Speech, Voice</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a:buChar char="•"/>
                      </a:pPr>
                      <a:r>
                        <a:rPr lang="en-US" sz="1800" dirty="0">
                          <a:latin typeface="Arial" pitchFamily="34" charset="0"/>
                          <a:cs typeface="Arial" pitchFamily="34" charset="0"/>
                        </a:rPr>
                        <a:t>Mathematics</a:t>
                      </a:r>
                    </a:p>
                    <a:p>
                      <a:pPr fontAlgn="t">
                        <a:buFont typeface="Arial"/>
                        <a:buChar char="•"/>
                      </a:pPr>
                      <a:r>
                        <a:rPr lang="en-US" sz="1800" dirty="0">
                          <a:latin typeface="Arial" pitchFamily="34" charset="0"/>
                          <a:cs typeface="Arial" pitchFamily="34" charset="0"/>
                        </a:rPr>
                        <a:t>Geometry</a:t>
                      </a:r>
                    </a:p>
                    <a:p>
                      <a:pPr fontAlgn="t">
                        <a:buFont typeface="Arial"/>
                        <a:buChar char="•"/>
                      </a:pPr>
                      <a:r>
                        <a:rPr lang="en-US" sz="1800" dirty="0">
                          <a:latin typeface="Arial" pitchFamily="34" charset="0"/>
                          <a:cs typeface="Arial" pitchFamily="34" charset="0"/>
                        </a:rPr>
                        <a:t>Logic</a:t>
                      </a:r>
                    </a:p>
                    <a:p>
                      <a:pPr fontAlgn="t">
                        <a:buFont typeface="Arial"/>
                        <a:buChar char="•"/>
                      </a:pPr>
                      <a:r>
                        <a:rPr lang="en-US" sz="1800" dirty="0">
                          <a:latin typeface="Arial" pitchFamily="34" charset="0"/>
                          <a:cs typeface="Arial" pitchFamily="34" charset="0"/>
                        </a:rPr>
                        <a:t>Integration and Differentiation</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a:buChar char="•"/>
                      </a:pPr>
                      <a:r>
                        <a:rPr lang="en-US" sz="1800">
                          <a:latin typeface="Arial" pitchFamily="34" charset="0"/>
                          <a:cs typeface="Arial" pitchFamily="34" charset="0"/>
                        </a:rPr>
                        <a:t>Engineering</a:t>
                      </a:r>
                    </a:p>
                    <a:p>
                      <a:pPr fontAlgn="t">
                        <a:buFont typeface="Arial"/>
                        <a:buChar char="•"/>
                      </a:pPr>
                      <a:r>
                        <a:rPr lang="en-US" sz="1800">
                          <a:latin typeface="Arial" pitchFamily="34" charset="0"/>
                          <a:cs typeface="Arial" pitchFamily="34" charset="0"/>
                        </a:rPr>
                        <a:t>Fault Finding</a:t>
                      </a:r>
                    </a:p>
                    <a:p>
                      <a:pPr fontAlgn="t">
                        <a:buFont typeface="Arial"/>
                        <a:buChar char="•"/>
                      </a:pPr>
                      <a:r>
                        <a:rPr lang="en-US" sz="1800">
                          <a:latin typeface="Arial" pitchFamily="34" charset="0"/>
                          <a:cs typeface="Arial" pitchFamily="34" charset="0"/>
                        </a:rPr>
                        <a:t>Manufacturing</a:t>
                      </a:r>
                    </a:p>
                    <a:p>
                      <a:pPr fontAlgn="t">
                        <a:buFont typeface="Arial"/>
                        <a:buChar char="•"/>
                      </a:pPr>
                      <a:r>
                        <a:rPr lang="en-US" sz="1800">
                          <a:latin typeface="Arial" pitchFamily="34" charset="0"/>
                          <a:cs typeface="Arial" pitchFamily="34" charset="0"/>
                        </a:rPr>
                        <a:t>Monitoring</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76515">
                <a:tc>
                  <a:txBody>
                    <a:bodyPr/>
                    <a:lstStyle/>
                    <a:p>
                      <a:pPr fontAlgn="t">
                        <a:buFont typeface="Arial"/>
                        <a:buNone/>
                      </a:pPr>
                      <a:r>
                        <a:rPr lang="en-US" sz="1800" dirty="0">
                          <a:latin typeface="Arial" pitchFamily="34" charset="0"/>
                          <a:cs typeface="Arial" pitchFamily="34" charset="0"/>
                        </a:rPr>
                        <a:t>Natural Language </a:t>
                      </a:r>
                      <a:r>
                        <a:rPr lang="en-US" sz="1800" dirty="0" smtClean="0">
                          <a:latin typeface="Arial" pitchFamily="34" charset="0"/>
                          <a:cs typeface="Arial" pitchFamily="34" charset="0"/>
                        </a:rPr>
                        <a:t>Processing</a:t>
                      </a:r>
                    </a:p>
                    <a:p>
                      <a:pPr fontAlgn="t">
                        <a:buFont typeface="Arial"/>
                        <a:buNone/>
                      </a:pPr>
                      <a:endParaRPr lang="en-US" sz="1800" dirty="0">
                        <a:latin typeface="Arial" pitchFamily="34" charset="0"/>
                        <a:cs typeface="Arial" pitchFamily="34" charset="0"/>
                      </a:endParaRPr>
                    </a:p>
                    <a:p>
                      <a:pPr fontAlgn="t">
                        <a:buFont typeface="Arial"/>
                        <a:buChar char="•"/>
                      </a:pPr>
                      <a:r>
                        <a:rPr lang="en-US" sz="1800" dirty="0" smtClean="0">
                          <a:latin typeface="Arial" pitchFamily="34" charset="0"/>
                          <a:cs typeface="Arial" pitchFamily="34" charset="0"/>
                        </a:rPr>
                        <a:t>Understanding</a:t>
                      </a:r>
                    </a:p>
                    <a:p>
                      <a:pPr marL="0" marR="0" indent="0" algn="l" defTabSz="914400" rtl="0" eaLnBrk="1" fontAlgn="t" latinLnBrk="0" hangingPunct="1">
                        <a:lnSpc>
                          <a:spcPct val="100000"/>
                        </a:lnSpc>
                        <a:spcBef>
                          <a:spcPts val="0"/>
                        </a:spcBef>
                        <a:spcAft>
                          <a:spcPts val="0"/>
                        </a:spcAft>
                        <a:buClr>
                          <a:srgbClr val="000000"/>
                        </a:buClr>
                        <a:buSzTx/>
                        <a:buFont typeface="Arial"/>
                        <a:buChar char="•"/>
                        <a:tabLst/>
                        <a:defRPr/>
                      </a:pPr>
                      <a:r>
                        <a:rPr lang="en-US" sz="1800" dirty="0" smtClean="0">
                          <a:latin typeface="Arial" pitchFamily="34" charset="0"/>
                          <a:cs typeface="Arial" pitchFamily="34" charset="0"/>
                        </a:rPr>
                        <a:t>Language Generation</a:t>
                      </a:r>
                      <a:endParaRPr lang="en-US" sz="1800" dirty="0">
                        <a:latin typeface="Arial" pitchFamily="34" charset="0"/>
                        <a:cs typeface="Arial" pitchFamily="34" charset="0"/>
                      </a:endParaRPr>
                    </a:p>
                    <a:p>
                      <a:pPr fontAlgn="t">
                        <a:buFont typeface="Arial"/>
                        <a:buChar char="•"/>
                      </a:pPr>
                      <a:r>
                        <a:rPr lang="en-US" sz="1800" dirty="0">
                          <a:latin typeface="Arial" pitchFamily="34" charset="0"/>
                          <a:cs typeface="Arial" pitchFamily="34" charset="0"/>
                        </a:rPr>
                        <a:t>Language Translation</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a:buNone/>
                      </a:pPr>
                      <a:r>
                        <a:rPr lang="en-US" sz="1800" dirty="0" smtClean="0">
                          <a:latin typeface="Arial" pitchFamily="34" charset="0"/>
                          <a:cs typeface="Arial" pitchFamily="34" charset="0"/>
                        </a:rPr>
                        <a:t>Games</a:t>
                      </a:r>
                    </a:p>
                    <a:p>
                      <a:pPr fontAlgn="t">
                        <a:buFont typeface="Arial"/>
                        <a:buChar char="•"/>
                      </a:pPr>
                      <a:endParaRPr lang="en-US" sz="1800" dirty="0" smtClean="0">
                        <a:latin typeface="Arial" pitchFamily="34" charset="0"/>
                        <a:cs typeface="Arial" pitchFamily="34" charset="0"/>
                      </a:endParaRPr>
                    </a:p>
                    <a:p>
                      <a:pPr fontAlgn="t">
                        <a:buFont typeface="Arial"/>
                        <a:buChar char="•"/>
                      </a:pPr>
                      <a:r>
                        <a:rPr lang="en-US" sz="1800" dirty="0" smtClean="0">
                          <a:latin typeface="Arial" pitchFamily="34" charset="0"/>
                          <a:cs typeface="Arial" pitchFamily="34" charset="0"/>
                        </a:rPr>
                        <a:t>Go</a:t>
                      </a:r>
                      <a:endParaRPr lang="en-US" sz="1800" dirty="0">
                        <a:latin typeface="Arial" pitchFamily="34" charset="0"/>
                        <a:cs typeface="Arial" pitchFamily="34" charset="0"/>
                      </a:endParaRPr>
                    </a:p>
                    <a:p>
                      <a:pPr fontAlgn="t">
                        <a:buFont typeface="Arial"/>
                        <a:buChar char="•"/>
                      </a:pPr>
                      <a:r>
                        <a:rPr lang="en-US" sz="1800" dirty="0">
                          <a:latin typeface="Arial" pitchFamily="34" charset="0"/>
                          <a:cs typeface="Arial" pitchFamily="34" charset="0"/>
                        </a:rPr>
                        <a:t>Chess (Deep Blue)</a:t>
                      </a:r>
                    </a:p>
                    <a:p>
                      <a:pPr fontAlgn="t">
                        <a:buFont typeface="Arial"/>
                        <a:buChar char="•"/>
                      </a:pPr>
                      <a:r>
                        <a:rPr lang="en-US" sz="1800" dirty="0" err="1">
                          <a:latin typeface="Arial" pitchFamily="34" charset="0"/>
                          <a:cs typeface="Arial" pitchFamily="34" charset="0"/>
                        </a:rPr>
                        <a:t>Ckeckers</a:t>
                      </a:r>
                      <a:endParaRPr lang="en-US" sz="1800" dirty="0">
                        <a:latin typeface="Arial" pitchFamily="34" charset="0"/>
                        <a:cs typeface="Arial" pitchFamily="34" charset="0"/>
                      </a:endParaRP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latin typeface="Arial" pitchFamily="34" charset="0"/>
                          <a:cs typeface="Arial" pitchFamily="34" charset="0"/>
                        </a:rPr>
                        <a:t>Scientific Analysis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985">
                <a:tc>
                  <a:txBody>
                    <a:bodyPr/>
                    <a:lstStyle/>
                    <a:p>
                      <a:pPr fontAlgn="t"/>
                      <a:r>
                        <a:rPr lang="en-US" sz="1800">
                          <a:latin typeface="Arial" pitchFamily="34" charset="0"/>
                          <a:cs typeface="Arial" pitchFamily="34" charset="0"/>
                        </a:rPr>
                        <a:t>Common Sense</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latin typeface="Arial" pitchFamily="34" charset="0"/>
                          <a:cs typeface="Arial" pitchFamily="34" charset="0"/>
                        </a:rPr>
                        <a:t>Verification</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latin typeface="Arial" pitchFamily="34" charset="0"/>
                          <a:cs typeface="Arial" pitchFamily="34" charset="0"/>
                        </a:rPr>
                        <a:t>Financial Analysis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985">
                <a:tc>
                  <a:txBody>
                    <a:bodyPr/>
                    <a:lstStyle/>
                    <a:p>
                      <a:pPr fontAlgn="t"/>
                      <a:r>
                        <a:rPr lang="en-US" sz="1800">
                          <a:latin typeface="Arial" pitchFamily="34" charset="0"/>
                          <a:cs typeface="Arial" pitchFamily="34" charset="0"/>
                        </a:rPr>
                        <a:t>Reasoning</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a:latin typeface="Arial" pitchFamily="34" charset="0"/>
                          <a:cs typeface="Arial" pitchFamily="34" charset="0"/>
                        </a:rPr>
                        <a:t>Theorem Proving</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latin typeface="Arial" pitchFamily="34" charset="0"/>
                          <a:cs typeface="Arial" pitchFamily="34" charset="0"/>
                        </a:rPr>
                        <a:t>Medical Diagnosis</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985">
                <a:tc>
                  <a:txBody>
                    <a:bodyPr/>
                    <a:lstStyle/>
                    <a:p>
                      <a:pPr fontAlgn="t"/>
                      <a:r>
                        <a:rPr lang="en-US" sz="1800">
                          <a:latin typeface="Arial" pitchFamily="34" charset="0"/>
                          <a:cs typeface="Arial" pitchFamily="34" charset="0"/>
                        </a:rPr>
                        <a:t>Planing</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1800">
                        <a:latin typeface="Arial" pitchFamily="34" charset="0"/>
                        <a:cs typeface="Arial" pitchFamily="34" charset="0"/>
                      </a:endParaRP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r>
                        <a:rPr lang="en-US" sz="1800" dirty="0">
                          <a:latin typeface="Arial" pitchFamily="34" charset="0"/>
                          <a:cs typeface="Arial" pitchFamily="34" charset="0"/>
                        </a:rPr>
                        <a:t>Creativity</a:t>
                      </a: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985">
                <a:tc>
                  <a:txBody>
                    <a:bodyPr/>
                    <a:lstStyle/>
                    <a:p>
                      <a:pPr fontAlgn="t">
                        <a:buFont typeface="Arial"/>
                        <a:buNone/>
                      </a:pPr>
                      <a:r>
                        <a:rPr lang="en-US" sz="1800" dirty="0" smtClean="0">
                          <a:latin typeface="Arial" pitchFamily="34" charset="0"/>
                          <a:cs typeface="Arial" pitchFamily="34" charset="0"/>
                        </a:rPr>
                        <a:t>Robotics</a:t>
                      </a:r>
                      <a:endParaRPr lang="en-US" sz="1800" dirty="0">
                        <a:latin typeface="Arial" pitchFamily="34" charset="0"/>
                        <a:cs typeface="Arial" pitchFamily="34" charset="0"/>
                      </a:endParaRP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endParaRPr lang="en-US" sz="1800">
                        <a:latin typeface="Arial" pitchFamily="34" charset="0"/>
                        <a:cs typeface="Arial" pitchFamily="34" charset="0"/>
                      </a:endParaRPr>
                    </a:p>
                  </a:txBody>
                  <a:tcPr marL="71298" marR="71298" marT="71298" marB="71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800" dirty="0">
                        <a:latin typeface="Arial" pitchFamily="34" charset="0"/>
                        <a:cs typeface="Arial" pitchFamily="34" charset="0"/>
                      </a:endParaRPr>
                    </a:p>
                  </a:txBody>
                  <a:tcPr marL="85558" marR="85558" marT="42779" marB="4277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1617" name="Rectangle 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cs typeface="Arial" charset="0"/>
              </a:rPr>
              <a:t/>
            </a:r>
            <a:br>
              <a:rPr kumimoji="0" lang="en-US" sz="1800" b="0" i="0" u="none" strike="noStrike" cap="none" normalizeH="0" baseline="0" smtClean="0">
                <a:ln>
                  <a:noFill/>
                </a:ln>
                <a:solidFill>
                  <a:schemeClr val="tx1"/>
                </a:solidFill>
                <a:effectLst/>
                <a:latin typeface="Arial" charset="0"/>
                <a:cs typeface="Arial" charset="0"/>
              </a:rPr>
            </a:br>
            <a:endParaRPr kumimoji="0" lang="en-US" sz="1800" b="0" i="0" u="none" strike="noStrike" cap="none" normalizeH="0" baseline="0" smtClean="0">
              <a:ln>
                <a:noFill/>
              </a:ln>
              <a:solidFill>
                <a:schemeClr val="tx1"/>
              </a:solidFill>
              <a:effectLst/>
              <a:latin typeface="Arial" charset="0"/>
              <a:cs typeface="Arial"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35</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228600" y="457200"/>
            <a:ext cx="11963400" cy="6432530"/>
          </a:xfrm>
          <a:prstGeom prst="rect">
            <a:avLst/>
          </a:prstGeom>
        </p:spPr>
        <p:txBody>
          <a:bodyPr wrap="square">
            <a:spAutoFit/>
          </a:bodyPr>
          <a:lstStyle/>
          <a:p>
            <a:pPr algn="just">
              <a:buFont typeface="Wingdings" pitchFamily="2" charset="2"/>
              <a:buChar char="§"/>
            </a:pPr>
            <a:r>
              <a:rPr lang="en-US" sz="2400" dirty="0" smtClean="0"/>
              <a:t>Humans learn </a:t>
            </a:r>
            <a:r>
              <a:rPr lang="en-US" sz="2400" b="1" dirty="0" smtClean="0"/>
              <a:t>mundane (ordinary) tasks</a:t>
            </a:r>
            <a:r>
              <a:rPr lang="en-US" sz="2400" dirty="0" smtClean="0"/>
              <a:t> since their birth. </a:t>
            </a:r>
          </a:p>
          <a:p>
            <a:pPr algn="just">
              <a:buFont typeface="Wingdings" pitchFamily="2" charset="2"/>
              <a:buChar char="§"/>
            </a:pPr>
            <a:r>
              <a:rPr lang="en-US" sz="2400" dirty="0" smtClean="0"/>
              <a:t>They learn by perception, speaking, using language, and locomotives. </a:t>
            </a:r>
          </a:p>
          <a:p>
            <a:pPr algn="just">
              <a:buFont typeface="Wingdings" pitchFamily="2" charset="2"/>
              <a:buChar char="§"/>
            </a:pPr>
            <a:r>
              <a:rPr lang="en-US" sz="2400" dirty="0" smtClean="0"/>
              <a:t>They learn Formal Tasks and Expert Tasks later, in that order.</a:t>
            </a:r>
          </a:p>
          <a:p>
            <a:pPr algn="just">
              <a:buFont typeface="Wingdings" pitchFamily="2" charset="2"/>
              <a:buChar char="§"/>
            </a:pPr>
            <a:r>
              <a:rPr lang="en-US" sz="2400" dirty="0" smtClean="0"/>
              <a:t>For humans, the mundane tasks are easiest to learn. </a:t>
            </a:r>
          </a:p>
          <a:p>
            <a:pPr algn="just"/>
            <a:endParaRPr lang="en-US" sz="2400" dirty="0" smtClean="0"/>
          </a:p>
          <a:p>
            <a:pPr algn="just">
              <a:buFont typeface="Arial" pitchFamily="34" charset="0"/>
              <a:buChar char="•"/>
            </a:pPr>
            <a:r>
              <a:rPr lang="en-US" sz="2400" dirty="0" smtClean="0"/>
              <a:t>The same was considered true before trying to implement mundane tasks in machines. </a:t>
            </a:r>
          </a:p>
          <a:p>
            <a:pPr algn="just"/>
            <a:endParaRPr lang="en-US" sz="2400" dirty="0" smtClean="0"/>
          </a:p>
          <a:p>
            <a:pPr algn="just">
              <a:buFont typeface="Arial" pitchFamily="34" charset="0"/>
              <a:buChar char="•"/>
            </a:pPr>
            <a:r>
              <a:rPr lang="en-US" sz="2400" dirty="0" smtClean="0"/>
              <a:t>Earlier, all work of AI was concentrated in the mundane task domain.</a:t>
            </a:r>
          </a:p>
          <a:p>
            <a:pPr algn="just"/>
            <a:endParaRPr lang="en-US" sz="2400" dirty="0" smtClean="0"/>
          </a:p>
          <a:p>
            <a:pPr algn="just">
              <a:buFont typeface="Arial" pitchFamily="34" charset="0"/>
              <a:buChar char="•"/>
            </a:pPr>
            <a:r>
              <a:rPr lang="en-US" sz="2400" dirty="0" smtClean="0"/>
              <a:t>Later, it turned out that the machine requires more knowledge, complex knowledge representation, and complicated algorithms for handling mundane tasks.</a:t>
            </a:r>
          </a:p>
          <a:p>
            <a:pPr algn="just"/>
            <a:endParaRPr lang="en-US" sz="2400" dirty="0" smtClean="0"/>
          </a:p>
          <a:p>
            <a:pPr algn="just">
              <a:buFont typeface="Arial" pitchFamily="34" charset="0"/>
              <a:buChar char="•"/>
            </a:pPr>
            <a:r>
              <a:rPr lang="en-US" sz="2400" dirty="0" smtClean="0"/>
              <a:t>This is the reason </a:t>
            </a:r>
            <a:r>
              <a:rPr lang="en-US" sz="2400" b="1" dirty="0" smtClean="0"/>
              <a:t>why AI work is more prospering in the Expert Tasks domain</a:t>
            </a:r>
            <a:r>
              <a:rPr lang="en-US" sz="2400" dirty="0" smtClean="0"/>
              <a:t> now, as the expert task domain needs expert knowledge without common sense, which can be easier to represent and handle.</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219200" y="3048000"/>
            <a:ext cx="10287000" cy="2387600"/>
          </a:xfrm>
          <a:prstGeom prst="rect">
            <a:avLst/>
          </a:prstGeom>
          <a:noFill/>
          <a:ln>
            <a:noFill/>
          </a:ln>
        </p:spPr>
        <p:txBody>
          <a:bodyPr spcFirstLastPara="1" wrap="square" lIns="91425" tIns="45700" rIns="91425" bIns="45700" anchor="b" anchorCtr="0">
            <a:noAutofit/>
          </a:bodyPr>
          <a:lstStyle/>
          <a:p>
            <a:r>
              <a:rPr lang="en-US" dirty="0" smtClean="0"/>
              <a:t>Artificial Intelligence </a:t>
            </a:r>
            <a:br>
              <a:rPr lang="en-US" dirty="0" smtClean="0"/>
            </a:br>
            <a:r>
              <a:rPr lang="en-US" dirty="0" smtClean="0"/>
              <a:t/>
            </a:r>
            <a:br>
              <a:rPr lang="en-US" dirty="0" smtClean="0"/>
            </a:br>
            <a:r>
              <a:rPr lang="en-US" dirty="0" smtClean="0"/>
              <a:t> Agents &amp; Environments</a:t>
            </a:r>
            <a:r>
              <a:rPr lang="en-US" b="0" dirty="0" smtClean="0"/>
              <a:t/>
            </a:r>
            <a:br>
              <a:rPr lang="en-US" b="0" dirty="0" smtClean="0"/>
            </a:br>
            <a:endParaRPr lang="en-US" dirty="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36</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37</a:t>
            </a:fld>
            <a:endParaRPr/>
          </a:p>
        </p:txBody>
      </p:sp>
      <p:sp>
        <p:nvSpPr>
          <p:cNvPr id="253" name="Google Shape;253;p12"/>
          <p:cNvSpPr txBox="1">
            <a:spLocks noGrp="1"/>
          </p:cNvSpPr>
          <p:nvPr>
            <p:ph type="title"/>
          </p:nvPr>
        </p:nvSpPr>
        <p:spPr>
          <a:xfrm>
            <a:off x="5334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Agent and Environment</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85800" y="1524000"/>
            <a:ext cx="10439400" cy="2739211"/>
          </a:xfrm>
          <a:prstGeom prst="rect">
            <a:avLst/>
          </a:prstGeom>
        </p:spPr>
        <p:txBody>
          <a:bodyPr wrap="square">
            <a:spAutoFit/>
          </a:bodyPr>
          <a:lstStyle/>
          <a:p>
            <a:pPr>
              <a:buFont typeface="Wingdings" pitchFamily="2" charset="2"/>
              <a:buChar char="v"/>
            </a:pPr>
            <a:r>
              <a:rPr lang="en-US" sz="2400" dirty="0" smtClean="0"/>
              <a:t>An AI system is composed of an agent and its environment. </a:t>
            </a:r>
          </a:p>
          <a:p>
            <a:pPr>
              <a:buFont typeface="Wingdings" pitchFamily="2" charset="2"/>
              <a:buChar char="v"/>
            </a:pPr>
            <a:endParaRPr lang="en-US" sz="2400" dirty="0" smtClean="0"/>
          </a:p>
          <a:p>
            <a:pPr>
              <a:buFont typeface="Wingdings" pitchFamily="2" charset="2"/>
              <a:buChar char="v"/>
            </a:pPr>
            <a:r>
              <a:rPr lang="en-US" sz="2400" dirty="0" smtClean="0"/>
              <a:t>The agents act in their environment. </a:t>
            </a:r>
          </a:p>
          <a:p>
            <a:pPr>
              <a:buFont typeface="Wingdings" pitchFamily="2" charset="2"/>
              <a:buChar char="v"/>
            </a:pPr>
            <a:endParaRPr lang="en-US" sz="2400" dirty="0" smtClean="0"/>
          </a:p>
          <a:p>
            <a:pPr>
              <a:buFont typeface="Wingdings" pitchFamily="2" charset="2"/>
              <a:buChar char="v"/>
            </a:pPr>
            <a:r>
              <a:rPr lang="en-US" sz="2400" dirty="0" smtClean="0"/>
              <a:t>The environment may contain other agents. </a:t>
            </a:r>
          </a:p>
          <a:p>
            <a:endParaRPr lang="en-US" sz="2400" dirty="0" smtClean="0"/>
          </a:p>
          <a:p>
            <a:r>
              <a:rPr lang="en-US" dirty="0" smtClean="0"/>
              <a:t/>
            </a:r>
            <a:br>
              <a:rPr lang="en-US" dirty="0" smtClean="0"/>
            </a:br>
            <a:endParaRPr lang="en-US" dirty="0"/>
          </a:p>
        </p:txBody>
      </p:sp>
      <p:pic>
        <p:nvPicPr>
          <p:cNvPr id="125954" name="Picture 2" descr="Image result for agent and environment"/>
          <p:cNvPicPr>
            <a:picLocks noChangeAspect="1" noChangeArrowheads="1"/>
          </p:cNvPicPr>
          <p:nvPr/>
        </p:nvPicPr>
        <p:blipFill>
          <a:blip r:embed="rId4"/>
          <a:srcRect/>
          <a:stretch>
            <a:fillRect/>
          </a:stretch>
        </p:blipFill>
        <p:spPr bwMode="auto">
          <a:xfrm>
            <a:off x="6934200" y="3276600"/>
            <a:ext cx="4419600" cy="2776417"/>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38</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are Agents and Environment?</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381065"/>
            <a:ext cx="10820400" cy="5324535"/>
          </a:xfrm>
          <a:prstGeom prst="rect">
            <a:avLst/>
          </a:prstGeom>
        </p:spPr>
        <p:txBody>
          <a:bodyPr wrap="square">
            <a:spAutoFit/>
          </a:bodyPr>
          <a:lstStyle/>
          <a:p>
            <a:pPr algn="just"/>
            <a:r>
              <a:rPr lang="en-US" sz="2400" dirty="0" smtClean="0"/>
              <a:t>An </a:t>
            </a:r>
            <a:r>
              <a:rPr lang="en-US" sz="2400" b="1" dirty="0" smtClean="0"/>
              <a:t>agent</a:t>
            </a:r>
            <a:r>
              <a:rPr lang="en-US" sz="2400" dirty="0" smtClean="0"/>
              <a:t> is anything that can perceive its environment  through </a:t>
            </a:r>
            <a:r>
              <a:rPr lang="en-US" sz="2400" b="1" dirty="0" smtClean="0"/>
              <a:t>sensors</a:t>
            </a:r>
            <a:r>
              <a:rPr lang="en-US" sz="2400" dirty="0" smtClean="0"/>
              <a:t> and acts upon that environment through </a:t>
            </a:r>
            <a:r>
              <a:rPr lang="en-US" sz="2400" b="1" dirty="0" smtClean="0"/>
              <a:t>effectors.</a:t>
            </a:r>
          </a:p>
          <a:p>
            <a:pPr algn="just"/>
            <a:endParaRPr lang="en-US" sz="2400" dirty="0" smtClean="0"/>
          </a:p>
          <a:p>
            <a:pPr algn="just"/>
            <a:endParaRPr lang="en-US" sz="2400" dirty="0" smtClean="0"/>
          </a:p>
          <a:p>
            <a:pPr algn="just">
              <a:buFont typeface="Wingdings" pitchFamily="2" charset="2"/>
              <a:buChar char="Ø"/>
            </a:pPr>
            <a:r>
              <a:rPr lang="en-US" sz="2400" dirty="0" smtClean="0"/>
              <a:t>A </a:t>
            </a:r>
            <a:r>
              <a:rPr lang="en-US" sz="2400" b="1" dirty="0" smtClean="0"/>
              <a:t>human agent</a:t>
            </a:r>
            <a:r>
              <a:rPr lang="en-US" sz="2400" dirty="0" smtClean="0"/>
              <a:t> has sensory organs such as eyes, ears, nose, tongue and skin parallel to the sensors, and other organs such as hands, legs, mouth, for effectors.</a:t>
            </a:r>
          </a:p>
          <a:p>
            <a:pPr algn="just">
              <a:buFont typeface="Wingdings" pitchFamily="2" charset="2"/>
              <a:buChar char="Ø"/>
            </a:pPr>
            <a:endParaRPr lang="en-US" sz="2400" dirty="0" smtClean="0"/>
          </a:p>
          <a:p>
            <a:pPr algn="just">
              <a:buFont typeface="Wingdings" pitchFamily="2" charset="2"/>
              <a:buChar char="Ø"/>
            </a:pPr>
            <a:r>
              <a:rPr lang="en-US" sz="2400" dirty="0" smtClean="0"/>
              <a:t>A </a:t>
            </a:r>
            <a:r>
              <a:rPr lang="en-US" sz="2400" b="1" dirty="0" smtClean="0"/>
              <a:t>robotic agent</a:t>
            </a:r>
            <a:r>
              <a:rPr lang="en-US" sz="2400" dirty="0" smtClean="0"/>
              <a:t> replaces cameras and infrared range finders for the sensors, and various motors and actuators for effectors.</a:t>
            </a:r>
          </a:p>
          <a:p>
            <a:pPr algn="just">
              <a:buFont typeface="Wingdings" pitchFamily="2" charset="2"/>
              <a:buChar char="Ø"/>
            </a:pPr>
            <a:endParaRPr lang="en-US" sz="2400" dirty="0" smtClean="0"/>
          </a:p>
          <a:p>
            <a:pPr algn="just">
              <a:buFont typeface="Wingdings" pitchFamily="2" charset="2"/>
              <a:buChar char="Ø"/>
            </a:pPr>
            <a:r>
              <a:rPr lang="en-US" sz="2400" dirty="0" smtClean="0"/>
              <a:t>A </a:t>
            </a:r>
            <a:r>
              <a:rPr lang="en-US" sz="2400" b="1" dirty="0" smtClean="0"/>
              <a:t>software agent</a:t>
            </a:r>
            <a:r>
              <a:rPr lang="en-US" sz="2400" dirty="0" smtClean="0"/>
              <a:t> has encoded bit strings as its programs and actions.</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39</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pic>
        <p:nvPicPr>
          <p:cNvPr id="130050" name="Picture 2" descr="Agent and Environment"/>
          <p:cNvPicPr>
            <a:picLocks noChangeAspect="1" noChangeArrowheads="1"/>
          </p:cNvPicPr>
          <p:nvPr/>
        </p:nvPicPr>
        <p:blipFill>
          <a:blip r:embed="rId4"/>
          <a:srcRect/>
          <a:stretch>
            <a:fillRect/>
          </a:stretch>
        </p:blipFill>
        <p:spPr bwMode="auto">
          <a:xfrm>
            <a:off x="762000" y="914400"/>
            <a:ext cx="9701357" cy="46482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3"/>
          <p:cNvSpPr txBox="1">
            <a:spLocks noGrp="1"/>
          </p:cNvSpPr>
          <p:nvPr>
            <p:ph type="title"/>
          </p:nvPr>
        </p:nvSpPr>
        <p:spPr>
          <a:xfrm>
            <a:off x="762000" y="0"/>
            <a:ext cx="10515600" cy="1616075"/>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sz="4000" dirty="0"/>
              <a:t>Artificial Intelligence</a:t>
            </a:r>
            <a:endParaRPr/>
          </a:p>
        </p:txBody>
      </p:sp>
      <p:sp>
        <p:nvSpPr>
          <p:cNvPr id="266" name="Google Shape;266;p13"/>
          <p:cNvSpPr txBox="1">
            <a:spLocks noGrp="1"/>
          </p:cNvSpPr>
          <p:nvPr>
            <p:ph type="body" idx="1"/>
          </p:nvPr>
        </p:nvSpPr>
        <p:spPr>
          <a:xfrm>
            <a:off x="838200" y="1219200"/>
            <a:ext cx="10515600" cy="4033202"/>
          </a:xfrm>
          <a:prstGeom prst="rect">
            <a:avLst/>
          </a:prstGeom>
          <a:noFill/>
          <a:ln>
            <a:noFill/>
          </a:ln>
        </p:spPr>
        <p:txBody>
          <a:bodyPr spcFirstLastPara="1" wrap="square" lIns="91425" tIns="45700" rIns="91425" bIns="45700" anchor="t" anchorCtr="0">
            <a:noAutofit/>
          </a:bodyPr>
          <a:lstStyle/>
          <a:p>
            <a:r>
              <a:rPr lang="en-US" dirty="0" smtClean="0"/>
              <a:t>According to the father of Artificial Intelligence, John McCarthy, it is </a:t>
            </a:r>
            <a:r>
              <a:rPr lang="en-US" i="1" dirty="0" smtClean="0"/>
              <a:t>“The science and engineering of making intelligent machines, especially intelligent computer programs”.</a:t>
            </a:r>
          </a:p>
          <a:p>
            <a:endParaRPr lang="en-US" dirty="0" smtClean="0"/>
          </a:p>
          <a:p>
            <a:r>
              <a:rPr lang="en-US" dirty="0" smtClean="0"/>
              <a:t>Artificial Intelligence is a way of </a:t>
            </a:r>
            <a:r>
              <a:rPr lang="en-US" b="1" dirty="0" smtClean="0"/>
              <a:t>making a computer, a computer-controlled robot, or a software think intelligently</a:t>
            </a:r>
            <a:r>
              <a:rPr lang="en-US" dirty="0" smtClean="0"/>
              <a:t>, in the similar manner the intelligent humans think.</a:t>
            </a:r>
          </a:p>
          <a:p>
            <a:endParaRPr lang="en-US" dirty="0" smtClean="0"/>
          </a:p>
          <a:p>
            <a:pPr lvl="0"/>
            <a:r>
              <a:rPr lang="en-US" dirty="0" smtClean="0">
                <a:solidFill>
                  <a:srgbClr val="222A35"/>
                </a:solidFill>
              </a:rPr>
              <a:t>“Colloquially, the term ‘artificial intelligence’ is applied when a machine mimics ‘cognitive’ functions that humans associate with other human minds, such as ‘learning' and ‘problem solving’.” </a:t>
            </a:r>
          </a:p>
          <a:p>
            <a:endParaRPr lang="en-US" dirty="0" smtClean="0"/>
          </a:p>
          <a:p>
            <a:pPr algn="just">
              <a:buNone/>
            </a:pPr>
            <a:endParaRPr>
              <a:solidFill>
                <a:srgbClr val="222A35"/>
              </a:solidFill>
            </a:endParaRPr>
          </a:p>
        </p:txBody>
      </p:sp>
      <p:sp>
        <p:nvSpPr>
          <p:cNvPr id="267" name="Google Shape;2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40</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Agent Terminology</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219200"/>
            <a:ext cx="10820400" cy="5324535"/>
          </a:xfrm>
          <a:prstGeom prst="rect">
            <a:avLst/>
          </a:prstGeom>
        </p:spPr>
        <p:txBody>
          <a:bodyPr wrap="square">
            <a:spAutoFit/>
          </a:bodyPr>
          <a:lstStyle/>
          <a:p>
            <a:pPr>
              <a:buFont typeface="Wingdings" pitchFamily="2" charset="2"/>
              <a:buChar char="Ø"/>
            </a:pPr>
            <a:r>
              <a:rPr lang="en-US" sz="2400" b="1" dirty="0" smtClean="0"/>
              <a:t>Performance Measure of Agent</a:t>
            </a:r>
            <a:r>
              <a:rPr lang="en-US" sz="2400" dirty="0" smtClean="0"/>
              <a:t> − It is the criteria, which determines how successful an agent is.</a:t>
            </a:r>
          </a:p>
          <a:p>
            <a:pPr>
              <a:buFont typeface="Wingdings" pitchFamily="2" charset="2"/>
              <a:buChar char="Ø"/>
            </a:pPr>
            <a:endParaRPr lang="en-US" sz="2400" dirty="0" smtClean="0"/>
          </a:p>
          <a:p>
            <a:pPr>
              <a:buFont typeface="Wingdings" pitchFamily="2" charset="2"/>
              <a:buChar char="Ø"/>
            </a:pPr>
            <a:r>
              <a:rPr lang="en-US" sz="2400" b="1" dirty="0" smtClean="0"/>
              <a:t>Behavior of Agent</a:t>
            </a:r>
            <a:r>
              <a:rPr lang="en-US" sz="2400" dirty="0" smtClean="0"/>
              <a:t> − It is the action that agent performs after any given sequence of percepts.</a:t>
            </a:r>
          </a:p>
          <a:p>
            <a:pPr>
              <a:buFont typeface="Wingdings" pitchFamily="2" charset="2"/>
              <a:buChar char="Ø"/>
            </a:pPr>
            <a:endParaRPr lang="en-US" sz="2400" dirty="0" smtClean="0"/>
          </a:p>
          <a:p>
            <a:pPr>
              <a:buFont typeface="Wingdings" pitchFamily="2" charset="2"/>
              <a:buChar char="Ø"/>
            </a:pPr>
            <a:r>
              <a:rPr lang="en-US" sz="2400" b="1" dirty="0" smtClean="0"/>
              <a:t>Percept</a:t>
            </a:r>
            <a:r>
              <a:rPr lang="en-US" sz="2400" dirty="0" smtClean="0"/>
              <a:t> − It is agent’s perceptual inputs at a given instance.</a:t>
            </a:r>
          </a:p>
          <a:p>
            <a:pPr>
              <a:buFont typeface="Wingdings" pitchFamily="2" charset="2"/>
              <a:buChar char="Ø"/>
            </a:pPr>
            <a:endParaRPr lang="en-US" sz="2400" dirty="0" smtClean="0"/>
          </a:p>
          <a:p>
            <a:pPr>
              <a:buFont typeface="Wingdings" pitchFamily="2" charset="2"/>
              <a:buChar char="Ø"/>
            </a:pPr>
            <a:r>
              <a:rPr lang="en-US" sz="2400" b="1" dirty="0" smtClean="0"/>
              <a:t>Percept Sequence</a:t>
            </a:r>
            <a:r>
              <a:rPr lang="en-US" sz="2400" dirty="0" smtClean="0"/>
              <a:t> − It is the history of all that an agent has perceived till date.</a:t>
            </a:r>
          </a:p>
          <a:p>
            <a:pPr>
              <a:buFont typeface="Wingdings" pitchFamily="2" charset="2"/>
              <a:buChar char="Ø"/>
            </a:pPr>
            <a:endParaRPr lang="en-US" sz="2400" dirty="0" smtClean="0"/>
          </a:p>
          <a:p>
            <a:pPr>
              <a:buFont typeface="Wingdings" pitchFamily="2" charset="2"/>
              <a:buChar char="Ø"/>
            </a:pPr>
            <a:r>
              <a:rPr lang="en-US" sz="2400" b="1" dirty="0" smtClean="0"/>
              <a:t>Agent Function</a:t>
            </a:r>
            <a:r>
              <a:rPr lang="en-US" sz="2400" dirty="0" smtClean="0"/>
              <a:t> − It is a map from the precept sequence to an action.</a:t>
            </a:r>
          </a:p>
          <a:p>
            <a:endParaRPr lang="en-US" sz="2400" dirty="0" smtClean="0"/>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41</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is an Ideal Agent?</a:t>
            </a:r>
            <a:br>
              <a:rPr lang="en-US" dirty="0" smtClean="0"/>
            </a:b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1066800"/>
            <a:ext cx="10972800" cy="5447645"/>
          </a:xfrm>
          <a:prstGeom prst="rect">
            <a:avLst/>
          </a:prstGeom>
        </p:spPr>
        <p:txBody>
          <a:bodyPr wrap="square">
            <a:spAutoFit/>
          </a:bodyPr>
          <a:lstStyle/>
          <a:p>
            <a:r>
              <a:rPr lang="en-US" sz="2400" dirty="0" smtClean="0"/>
              <a:t>An ideal agent is the one, which is capable of doing expected actions to maximize its performance measure, on the basis of −</a:t>
            </a:r>
          </a:p>
          <a:p>
            <a:pPr lvl="4">
              <a:lnSpc>
                <a:spcPct val="150000"/>
              </a:lnSpc>
              <a:buFont typeface="Wingdings" pitchFamily="2" charset="2"/>
              <a:buChar char="Ø"/>
            </a:pPr>
            <a:r>
              <a:rPr lang="en-US" sz="2400" dirty="0" smtClean="0"/>
              <a:t>	Its percept sequence</a:t>
            </a:r>
          </a:p>
          <a:p>
            <a:pPr lvl="4">
              <a:lnSpc>
                <a:spcPct val="150000"/>
              </a:lnSpc>
              <a:buFont typeface="Wingdings" pitchFamily="2" charset="2"/>
              <a:buChar char="Ø"/>
            </a:pPr>
            <a:r>
              <a:rPr lang="en-US" sz="2400" dirty="0" smtClean="0"/>
              <a:t>	Its built-in knowledge base</a:t>
            </a:r>
          </a:p>
          <a:p>
            <a:endParaRPr lang="en-US" sz="2400" dirty="0" smtClean="0"/>
          </a:p>
          <a:p>
            <a:r>
              <a:rPr lang="en-US" sz="2400" dirty="0" smtClean="0"/>
              <a:t>Rationality of an agent depends on the following −</a:t>
            </a:r>
          </a:p>
          <a:p>
            <a:pPr lvl="5">
              <a:lnSpc>
                <a:spcPct val="150000"/>
              </a:lnSpc>
              <a:buFont typeface="Wingdings" pitchFamily="2" charset="2"/>
              <a:buChar char="Ø"/>
            </a:pPr>
            <a:r>
              <a:rPr lang="en-US" sz="2400" dirty="0" smtClean="0"/>
              <a:t>	The </a:t>
            </a:r>
            <a:r>
              <a:rPr lang="en-US" sz="2400" b="1" dirty="0" smtClean="0"/>
              <a:t>performance measures</a:t>
            </a:r>
            <a:r>
              <a:rPr lang="en-US" sz="2400" dirty="0" smtClean="0"/>
              <a:t>, which determine the degree of success.</a:t>
            </a:r>
          </a:p>
          <a:p>
            <a:pPr>
              <a:lnSpc>
                <a:spcPct val="150000"/>
              </a:lnSpc>
              <a:buFont typeface="Wingdings" pitchFamily="2" charset="2"/>
              <a:buChar char="Ø"/>
            </a:pPr>
            <a:r>
              <a:rPr lang="en-US" sz="2400" dirty="0" smtClean="0"/>
              <a:t>	Agent’s </a:t>
            </a:r>
            <a:r>
              <a:rPr lang="en-US" sz="2400" b="1" dirty="0" smtClean="0"/>
              <a:t>Percept Sequence</a:t>
            </a:r>
            <a:r>
              <a:rPr lang="en-US" sz="2400" dirty="0" smtClean="0"/>
              <a:t> till now.</a:t>
            </a:r>
          </a:p>
          <a:p>
            <a:pPr>
              <a:lnSpc>
                <a:spcPct val="150000"/>
              </a:lnSpc>
              <a:buFont typeface="Wingdings" pitchFamily="2" charset="2"/>
              <a:buChar char="Ø"/>
            </a:pPr>
            <a:r>
              <a:rPr lang="en-US" sz="2400" dirty="0" smtClean="0"/>
              <a:t>	The agent’s </a:t>
            </a:r>
            <a:r>
              <a:rPr lang="en-US" sz="2400" b="1" dirty="0" smtClean="0"/>
              <a:t>prior knowledge about the environment</a:t>
            </a:r>
            <a:r>
              <a:rPr lang="en-US" sz="2400" dirty="0" smtClean="0"/>
              <a:t>.</a:t>
            </a:r>
          </a:p>
          <a:p>
            <a:pPr>
              <a:lnSpc>
                <a:spcPct val="150000"/>
              </a:lnSpc>
              <a:buFont typeface="Wingdings" pitchFamily="2" charset="2"/>
              <a:buChar char="Ø"/>
            </a:pPr>
            <a:r>
              <a:rPr lang="en-US" sz="2400" dirty="0" smtClean="0"/>
              <a:t>	The </a:t>
            </a:r>
            <a:r>
              <a:rPr lang="en-US" sz="2400" b="1" dirty="0" smtClean="0"/>
              <a:t>actions</a:t>
            </a:r>
            <a:r>
              <a:rPr lang="en-US" sz="2400" dirty="0" smtClean="0"/>
              <a:t> that the agent can carry out.</a:t>
            </a:r>
          </a:p>
          <a:p>
            <a:r>
              <a:rPr lang="en-US" sz="1800" dirty="0" smtClean="0"/>
              <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42</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Rationality</a:t>
            </a:r>
            <a:r>
              <a:rPr lang="en-US" b="0" dirty="0" smtClean="0"/>
              <a:t> </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1295400"/>
            <a:ext cx="10972800" cy="5078313"/>
          </a:xfrm>
          <a:prstGeom prst="rect">
            <a:avLst/>
          </a:prstGeom>
        </p:spPr>
        <p:txBody>
          <a:bodyPr wrap="square">
            <a:spAutoFit/>
          </a:bodyPr>
          <a:lstStyle/>
          <a:p>
            <a:pPr algn="just">
              <a:buFont typeface="Wingdings" pitchFamily="2" charset="2"/>
              <a:buChar char="ü"/>
            </a:pPr>
            <a:r>
              <a:rPr lang="en-US" sz="2400" dirty="0" smtClean="0"/>
              <a:t>Rationality is nothing but status of being reasonable, sensible, and having good sense of judgment.</a:t>
            </a:r>
          </a:p>
          <a:p>
            <a:pPr algn="just">
              <a:buFont typeface="Wingdings" pitchFamily="2" charset="2"/>
              <a:buChar char="ü"/>
            </a:pPr>
            <a:endParaRPr lang="en-US" sz="2400" dirty="0" smtClean="0"/>
          </a:p>
          <a:p>
            <a:pPr algn="just">
              <a:buFont typeface="Wingdings" pitchFamily="2" charset="2"/>
              <a:buChar char="ü"/>
            </a:pPr>
            <a:r>
              <a:rPr lang="en-US" sz="2400" dirty="0" smtClean="0"/>
              <a:t>Rationality is concerned with expected actions and results depending upon what the agent has perceived.</a:t>
            </a:r>
          </a:p>
          <a:p>
            <a:pPr algn="just">
              <a:buFont typeface="Wingdings" pitchFamily="2" charset="2"/>
              <a:buChar char="ü"/>
            </a:pPr>
            <a:endParaRPr lang="en-US" sz="2400" dirty="0" smtClean="0"/>
          </a:p>
          <a:p>
            <a:pPr algn="just">
              <a:buFont typeface="Wingdings" pitchFamily="2" charset="2"/>
              <a:buChar char="ü"/>
            </a:pPr>
            <a:r>
              <a:rPr lang="en-US" sz="2400" dirty="0" smtClean="0"/>
              <a:t>A rational agent always performs right action, where the right action means the action that causes the agent to be most successful in the given percept sequence. </a:t>
            </a:r>
          </a:p>
          <a:p>
            <a:pPr algn="just">
              <a:buFont typeface="Wingdings" pitchFamily="2" charset="2"/>
              <a:buChar char="ü"/>
            </a:pPr>
            <a:endParaRPr lang="en-US" sz="2400" dirty="0" smtClean="0"/>
          </a:p>
          <a:p>
            <a:pPr algn="just">
              <a:buFont typeface="Wingdings" pitchFamily="2" charset="2"/>
              <a:buChar char="ü"/>
            </a:pPr>
            <a:r>
              <a:rPr lang="en-US" sz="2400" dirty="0" smtClean="0"/>
              <a:t>The problem the agent solves is characterized by Performance Measure, Environment, Actuators, and Sensors (PEAS).</a:t>
            </a:r>
          </a:p>
          <a:p>
            <a:r>
              <a:rPr lang="en-US" sz="1800" dirty="0" smtClean="0"/>
              <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43</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The Structure of Intelligent Agents</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85800" y="1219200"/>
            <a:ext cx="11506200" cy="5509200"/>
          </a:xfrm>
          <a:prstGeom prst="rect">
            <a:avLst/>
          </a:prstGeom>
        </p:spPr>
        <p:txBody>
          <a:bodyPr wrap="square">
            <a:spAutoFit/>
          </a:bodyPr>
          <a:lstStyle/>
          <a:p>
            <a:r>
              <a:rPr lang="en-US" sz="2400" dirty="0" smtClean="0"/>
              <a:t>Agent’s structure can be viewed as −</a:t>
            </a:r>
          </a:p>
          <a:p>
            <a:pPr>
              <a:lnSpc>
                <a:spcPct val="150000"/>
              </a:lnSpc>
              <a:buFont typeface="Wingdings" pitchFamily="2" charset="2"/>
              <a:buChar char="§"/>
            </a:pPr>
            <a:r>
              <a:rPr lang="en-US" sz="2400" dirty="0" smtClean="0"/>
              <a:t>	Agent = Architecture + Agent Program</a:t>
            </a:r>
          </a:p>
          <a:p>
            <a:pPr>
              <a:lnSpc>
                <a:spcPct val="150000"/>
              </a:lnSpc>
              <a:buFont typeface="Wingdings" pitchFamily="2" charset="2"/>
              <a:buChar char="§"/>
            </a:pPr>
            <a:r>
              <a:rPr lang="en-US" sz="2400" dirty="0" smtClean="0"/>
              <a:t>	Architecture = the machinery that an agent executes on.</a:t>
            </a:r>
          </a:p>
          <a:p>
            <a:pPr>
              <a:lnSpc>
                <a:spcPct val="150000"/>
              </a:lnSpc>
              <a:buFont typeface="Wingdings" pitchFamily="2" charset="2"/>
              <a:buChar char="§"/>
            </a:pPr>
            <a:r>
              <a:rPr lang="en-US" sz="2400" dirty="0" smtClean="0"/>
              <a:t>	Agent Program = an implementation of an agent function.</a:t>
            </a:r>
          </a:p>
          <a:p>
            <a:endParaRPr lang="en-US" sz="2400" dirty="0" smtClean="0"/>
          </a:p>
          <a:p>
            <a:r>
              <a:rPr lang="en-US" sz="2400" dirty="0" smtClean="0"/>
              <a:t>Simple Reflex Agents</a:t>
            </a:r>
          </a:p>
          <a:p>
            <a:pPr>
              <a:lnSpc>
                <a:spcPct val="150000"/>
              </a:lnSpc>
              <a:buFont typeface="Wingdings" pitchFamily="2" charset="2"/>
              <a:buChar char="Ø"/>
            </a:pPr>
            <a:r>
              <a:rPr lang="en-US" sz="2400" dirty="0" smtClean="0"/>
              <a:t>	They choose actions only based on the current percept.</a:t>
            </a:r>
          </a:p>
          <a:p>
            <a:pPr>
              <a:lnSpc>
                <a:spcPct val="150000"/>
              </a:lnSpc>
              <a:buFont typeface="Wingdings" pitchFamily="2" charset="2"/>
              <a:buChar char="Ø"/>
            </a:pPr>
            <a:r>
              <a:rPr lang="en-US" sz="2400" dirty="0" smtClean="0"/>
              <a:t>	They are rational only if a correct decision is made only on the basis of 	current precept.</a:t>
            </a:r>
          </a:p>
          <a:p>
            <a:pPr>
              <a:lnSpc>
                <a:spcPct val="150000"/>
              </a:lnSpc>
              <a:buFont typeface="Wingdings" pitchFamily="2" charset="2"/>
              <a:buChar char="Ø"/>
            </a:pPr>
            <a:r>
              <a:rPr lang="en-US" sz="2400" dirty="0" smtClean="0"/>
              <a:t>	Their environment is completely observable.</a:t>
            </a:r>
          </a:p>
          <a:p>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44</a:t>
            </a:fld>
            <a:endParaRPr/>
          </a:p>
        </p:txBody>
      </p:sp>
      <p:sp>
        <p:nvSpPr>
          <p:cNvPr id="253" name="Google Shape;253;p12"/>
          <p:cNvSpPr txBox="1">
            <a:spLocks noGrp="1"/>
          </p:cNvSpPr>
          <p:nvPr>
            <p:ph type="title"/>
          </p:nvPr>
        </p:nvSpPr>
        <p:spPr>
          <a:xfrm>
            <a:off x="533400" y="198300"/>
            <a:ext cx="10515600" cy="1325700"/>
          </a:xfrm>
          <a:prstGeom prst="rect">
            <a:avLst/>
          </a:prstGeom>
          <a:noFill/>
          <a:ln>
            <a:noFill/>
          </a:ln>
        </p:spPr>
        <p:txBody>
          <a:bodyPr spcFirstLastPara="1" wrap="square" lIns="91425" tIns="45700" rIns="91425" bIns="45700" anchor="ctr" anchorCtr="0">
            <a:normAutofit/>
          </a:bodyPr>
          <a:lstStyle/>
          <a:p>
            <a:r>
              <a:rPr lang="en-US" dirty="0" smtClean="0"/>
              <a:t>Condition-Action Rule</a:t>
            </a:r>
            <a:r>
              <a:rPr lang="en-US" b="0" dirty="0" smtClean="0"/>
              <a:t> </a:t>
            </a:r>
            <a:br>
              <a:rPr lang="en-US" b="0" dirty="0" smtClean="0"/>
            </a:br>
            <a:r>
              <a:rPr lang="en-US" sz="2400" b="0" dirty="0" smtClean="0"/>
              <a:t>It is a rule that maps a state (condition) to an action</a:t>
            </a:r>
            <a:r>
              <a:rPr lang="en-US" b="0" dirty="0" smtClean="0"/>
              <a:t>.</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pic>
        <p:nvPicPr>
          <p:cNvPr id="132098" name="Picture 2" descr="Simple Reflex Agent"/>
          <p:cNvPicPr>
            <a:picLocks noChangeAspect="1" noChangeArrowheads="1"/>
          </p:cNvPicPr>
          <p:nvPr/>
        </p:nvPicPr>
        <p:blipFill>
          <a:blip r:embed="rId4"/>
          <a:srcRect/>
          <a:stretch>
            <a:fillRect/>
          </a:stretch>
        </p:blipFill>
        <p:spPr bwMode="auto">
          <a:xfrm>
            <a:off x="1981200" y="1752600"/>
            <a:ext cx="7464490" cy="42672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45</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Properties of Environment</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1066800"/>
            <a:ext cx="10972800" cy="5170646"/>
          </a:xfrm>
          <a:prstGeom prst="rect">
            <a:avLst/>
          </a:prstGeom>
        </p:spPr>
        <p:txBody>
          <a:bodyPr wrap="square">
            <a:spAutoFit/>
          </a:bodyPr>
          <a:lstStyle/>
          <a:p>
            <a:pPr>
              <a:buFont typeface="Wingdings" pitchFamily="2" charset="2"/>
              <a:buChar char="Ø"/>
            </a:pPr>
            <a:r>
              <a:rPr lang="en-US" sz="2400" b="1" dirty="0" smtClean="0"/>
              <a:t>Discrete / Continuous</a:t>
            </a:r>
            <a:r>
              <a:rPr lang="en-US" sz="2400" dirty="0" smtClean="0"/>
              <a:t> − If there are a limited number of distinct, clearly defined, states of the environment, the environment is discrete (For example, chess); otherwise it is continuous (For example, driving).</a:t>
            </a:r>
          </a:p>
          <a:p>
            <a:pPr>
              <a:buFont typeface="Wingdings" pitchFamily="2" charset="2"/>
              <a:buChar char="Ø"/>
            </a:pPr>
            <a:endParaRPr lang="en-US" sz="2400" dirty="0" smtClean="0"/>
          </a:p>
          <a:p>
            <a:pPr>
              <a:buFont typeface="Wingdings" pitchFamily="2" charset="2"/>
              <a:buChar char="Ø"/>
            </a:pPr>
            <a:r>
              <a:rPr lang="en-US" sz="2400" b="1" dirty="0" smtClean="0"/>
              <a:t>Observable / Partially Observable</a:t>
            </a:r>
            <a:r>
              <a:rPr lang="en-US" sz="2400" dirty="0" smtClean="0"/>
              <a:t> − If it is possible to determine the complete state of the environment at each time point from the percepts it is observable; otherwise it is only partially observable.</a:t>
            </a:r>
          </a:p>
          <a:p>
            <a:pPr>
              <a:buFont typeface="Wingdings" pitchFamily="2" charset="2"/>
              <a:buChar char="Ø"/>
            </a:pPr>
            <a:endParaRPr lang="en-US" sz="2400" dirty="0" smtClean="0"/>
          </a:p>
          <a:p>
            <a:pPr>
              <a:buFont typeface="Wingdings" pitchFamily="2" charset="2"/>
              <a:buChar char="Ø"/>
            </a:pPr>
            <a:r>
              <a:rPr lang="en-US" sz="2400" b="1" dirty="0" smtClean="0"/>
              <a:t>Static / Dynamic</a:t>
            </a:r>
            <a:r>
              <a:rPr lang="en-US" sz="2400" dirty="0" smtClean="0"/>
              <a:t> − If the environment does not change while an agent is acting, then it is static; otherwise it is dynamic.</a:t>
            </a:r>
          </a:p>
          <a:p>
            <a:pPr>
              <a:buFont typeface="Wingdings" pitchFamily="2" charset="2"/>
              <a:buChar char="Ø"/>
            </a:pPr>
            <a:endParaRPr lang="en-US" sz="2400" dirty="0" smtClean="0"/>
          </a:p>
          <a:p>
            <a:pPr>
              <a:buFont typeface="Wingdings" pitchFamily="2" charset="2"/>
              <a:buChar char="Ø"/>
            </a:pPr>
            <a:r>
              <a:rPr lang="en-US" sz="2400" b="1" dirty="0" smtClean="0"/>
              <a:t>Single agent / Multiple agents</a:t>
            </a:r>
            <a:r>
              <a:rPr lang="en-US" sz="2400" dirty="0" smtClean="0"/>
              <a:t> − The environment may contain other agents which may be of the same or different kind as that of the agent.</a:t>
            </a:r>
            <a:r>
              <a:rPr lang="en-US" sz="1800" dirty="0" smtClean="0"/>
              <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46</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7" name="Rectangle 6"/>
          <p:cNvSpPr/>
          <p:nvPr/>
        </p:nvSpPr>
        <p:spPr>
          <a:xfrm>
            <a:off x="685800" y="914400"/>
            <a:ext cx="10210800" cy="5262979"/>
          </a:xfrm>
          <a:prstGeom prst="rect">
            <a:avLst/>
          </a:prstGeom>
        </p:spPr>
        <p:txBody>
          <a:bodyPr wrap="square">
            <a:spAutoFit/>
          </a:bodyPr>
          <a:lstStyle/>
          <a:p>
            <a:pPr algn="just">
              <a:buFont typeface="Wingdings" pitchFamily="2" charset="2"/>
              <a:buChar char="Ø"/>
            </a:pPr>
            <a:r>
              <a:rPr lang="en-US" sz="2400" b="1" dirty="0" smtClean="0"/>
              <a:t>Accessible / Inaccessible</a:t>
            </a:r>
            <a:r>
              <a:rPr lang="en-US" sz="2400" dirty="0" smtClean="0"/>
              <a:t> − If the agent’s sensory apparatus can have access to the complete state of the environment, then the environment is accessible to that agent.</a:t>
            </a:r>
          </a:p>
          <a:p>
            <a:pPr algn="just">
              <a:buFont typeface="Wingdings" pitchFamily="2" charset="2"/>
              <a:buChar char="Ø"/>
            </a:pPr>
            <a:endParaRPr lang="en-US" sz="2400" dirty="0" smtClean="0"/>
          </a:p>
          <a:p>
            <a:pPr algn="just">
              <a:buFont typeface="Wingdings" pitchFamily="2" charset="2"/>
              <a:buChar char="Ø"/>
            </a:pPr>
            <a:r>
              <a:rPr lang="en-US" sz="2400" b="1" dirty="0" smtClean="0"/>
              <a:t>Deterministic / Non-deterministic</a:t>
            </a:r>
            <a:r>
              <a:rPr lang="en-US" sz="2400" dirty="0" smtClean="0"/>
              <a:t> − If the next state of the environment is completely determined by the current state and the actions of the agent, then the environment is deterministic; otherwise it is non-deterministic.</a:t>
            </a:r>
          </a:p>
          <a:p>
            <a:pPr algn="just">
              <a:buFont typeface="Wingdings" pitchFamily="2" charset="2"/>
              <a:buChar char="Ø"/>
            </a:pPr>
            <a:endParaRPr lang="en-US" sz="2400" dirty="0" smtClean="0"/>
          </a:p>
          <a:p>
            <a:pPr algn="just">
              <a:buFont typeface="Wingdings" pitchFamily="2" charset="2"/>
              <a:buChar char="Ø"/>
            </a:pPr>
            <a:r>
              <a:rPr lang="en-US" sz="2400" b="1" dirty="0" smtClean="0"/>
              <a:t>Episodic / Non-episodic</a:t>
            </a:r>
            <a:r>
              <a:rPr lang="en-US" sz="2400" dirty="0" smtClean="0"/>
              <a:t> − In an episodic environment, each episode consists of the agent perceiving and then acting. The quality of its action depends just on the episode itself. Subsequent episodes do not depend on the actions in the previous episodes. Episodic environments are much simpler because the agent does not need to think ahead.</a:t>
            </a:r>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219200" y="3048000"/>
            <a:ext cx="10287000" cy="2387600"/>
          </a:xfrm>
          <a:prstGeom prst="rect">
            <a:avLst/>
          </a:prstGeom>
          <a:noFill/>
          <a:ln>
            <a:noFill/>
          </a:ln>
        </p:spPr>
        <p:txBody>
          <a:bodyPr spcFirstLastPara="1" wrap="square" lIns="91425" tIns="45700" rIns="91425" bIns="45700" anchor="b" anchorCtr="0">
            <a:noAutofit/>
          </a:bodyPr>
          <a:lstStyle/>
          <a:p>
            <a:r>
              <a:rPr lang="en-US" dirty="0" smtClean="0"/>
              <a:t>Artificial Intelligence </a:t>
            </a:r>
            <a:br>
              <a:rPr lang="en-US" dirty="0" smtClean="0"/>
            </a:br>
            <a:r>
              <a:rPr lang="en-US" dirty="0" smtClean="0"/>
              <a:t/>
            </a:r>
            <a:br>
              <a:rPr lang="en-US" dirty="0" smtClean="0"/>
            </a:br>
            <a:r>
              <a:rPr lang="en-US" dirty="0" smtClean="0"/>
              <a:t> Search Techniques /Algorithms</a:t>
            </a:r>
            <a:r>
              <a:rPr lang="en-US" b="0" dirty="0" smtClean="0"/>
              <a:t/>
            </a:r>
            <a:br>
              <a:rPr lang="en-US" b="0" dirty="0" smtClean="0"/>
            </a:br>
            <a:endParaRPr lang="en-US" dirty="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47</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48</a:t>
            </a:fld>
            <a:endParaRPr/>
          </a:p>
        </p:txBody>
      </p:sp>
      <p:sp>
        <p:nvSpPr>
          <p:cNvPr id="253" name="Google Shape;253;p12"/>
          <p:cNvSpPr txBox="1">
            <a:spLocks noGrp="1"/>
          </p:cNvSpPr>
          <p:nvPr>
            <p:ph type="title"/>
          </p:nvPr>
        </p:nvSpPr>
        <p:spPr>
          <a:xfrm>
            <a:off x="5334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is Search?</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295400"/>
            <a:ext cx="10439400" cy="3477875"/>
          </a:xfrm>
          <a:prstGeom prst="rect">
            <a:avLst/>
          </a:prstGeom>
        </p:spPr>
        <p:txBody>
          <a:bodyPr wrap="square">
            <a:spAutoFit/>
          </a:bodyPr>
          <a:lstStyle/>
          <a:p>
            <a:pPr>
              <a:buFont typeface="Wingdings" pitchFamily="2" charset="2"/>
              <a:buChar char="v"/>
            </a:pPr>
            <a:r>
              <a:rPr lang="en-US" sz="2400" dirty="0" smtClean="0"/>
              <a:t>Searching is the universal technique of </a:t>
            </a:r>
            <a:r>
              <a:rPr lang="en-US" sz="2400" b="1" u="sng" dirty="0" smtClean="0"/>
              <a:t>problem solving </a:t>
            </a:r>
            <a:r>
              <a:rPr lang="en-US" sz="2400" dirty="0" smtClean="0"/>
              <a:t>in AI. </a:t>
            </a:r>
          </a:p>
          <a:p>
            <a:pPr>
              <a:buFont typeface="Wingdings" pitchFamily="2" charset="2"/>
              <a:buChar char="v"/>
            </a:pPr>
            <a:endParaRPr lang="en-US" sz="2400" dirty="0" smtClean="0"/>
          </a:p>
          <a:p>
            <a:pPr>
              <a:buFont typeface="Wingdings" pitchFamily="2" charset="2"/>
              <a:buChar char="v"/>
            </a:pPr>
            <a:r>
              <a:rPr lang="en-US" sz="2400" dirty="0" smtClean="0"/>
              <a:t>The search Techniques gives desired unique solution.</a:t>
            </a:r>
          </a:p>
          <a:p>
            <a:pPr>
              <a:buFont typeface="Wingdings" pitchFamily="2" charset="2"/>
              <a:buChar char="v"/>
            </a:pPr>
            <a:endParaRPr lang="en-US" sz="2400" dirty="0" smtClean="0"/>
          </a:p>
          <a:p>
            <a:pPr>
              <a:buFont typeface="Wingdings" pitchFamily="2" charset="2"/>
              <a:buChar char="v"/>
            </a:pPr>
            <a:r>
              <a:rPr lang="en-US" sz="2400" dirty="0" smtClean="0"/>
              <a:t>For </a:t>
            </a:r>
            <a:r>
              <a:rPr lang="en-US" sz="2400" dirty="0" err="1" smtClean="0"/>
              <a:t>eg</a:t>
            </a:r>
            <a:r>
              <a:rPr lang="en-US" sz="2400" dirty="0" smtClean="0"/>
              <a:t>. There are some single-player games such as tile games, Sudoku, crossword, etc. The search algorithms help you to search for a particular position in such games.</a:t>
            </a:r>
          </a:p>
          <a:p>
            <a:endParaRPr lang="en-US" sz="2400" dirty="0" smtClean="0"/>
          </a:p>
          <a:p>
            <a:r>
              <a:rPr lang="en-US" dirty="0" smtClean="0"/>
              <a:t/>
            </a:r>
            <a:br>
              <a:rPr lang="en-US" dirty="0" smtClean="0"/>
            </a:br>
            <a:endParaRPr lang="en-US" dirty="0"/>
          </a:p>
        </p:txBody>
      </p:sp>
      <p:sp>
        <p:nvSpPr>
          <p:cNvPr id="4098" name="AutoShape 2" descr="Image result for search 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Image result for search 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https://cdn.dribbble.com/users/1501052/screenshots/5468049/searching_tickets.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4" name="AutoShape 8" descr="https://cdn.dribbble.com/users/1501052/screenshots/5468049/searching_tickets.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 name="AutoShape 10" descr="https://cdn.dribbble.com/users/1501052/screenshots/5468049/searching_tickets.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08" name="Picture 12" descr="Image result for search gif"/>
          <p:cNvPicPr>
            <a:picLocks noChangeAspect="1" noChangeArrowheads="1" noCrop="1"/>
          </p:cNvPicPr>
          <p:nvPr/>
        </p:nvPicPr>
        <p:blipFill>
          <a:blip r:embed="rId4"/>
          <a:srcRect/>
          <a:stretch>
            <a:fillRect/>
          </a:stretch>
        </p:blipFill>
        <p:spPr bwMode="auto">
          <a:xfrm>
            <a:off x="6705600" y="2743200"/>
            <a:ext cx="4572000" cy="4572001"/>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49</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Search Terminology</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295400"/>
            <a:ext cx="10820400" cy="4585871"/>
          </a:xfrm>
          <a:prstGeom prst="rect">
            <a:avLst/>
          </a:prstGeom>
        </p:spPr>
        <p:txBody>
          <a:bodyPr wrap="square">
            <a:spAutoFit/>
          </a:bodyPr>
          <a:lstStyle/>
          <a:p>
            <a:r>
              <a:rPr lang="en-US" sz="2400" b="1" dirty="0" smtClean="0"/>
              <a:t>Problem Space</a:t>
            </a:r>
            <a:r>
              <a:rPr lang="en-US" sz="2400" dirty="0" smtClean="0"/>
              <a:t> − It is the environment in which the search takes place. (A set of states and set of operators to change those states)</a:t>
            </a:r>
          </a:p>
          <a:p>
            <a:endParaRPr lang="en-US" sz="2400" dirty="0" smtClean="0"/>
          </a:p>
          <a:p>
            <a:r>
              <a:rPr lang="en-US" sz="2400" b="1" dirty="0" smtClean="0"/>
              <a:t>Problem Instance</a:t>
            </a:r>
            <a:r>
              <a:rPr lang="en-US" sz="2400" dirty="0" smtClean="0"/>
              <a:t> − It is Initial state + Goal state.</a:t>
            </a:r>
          </a:p>
          <a:p>
            <a:endParaRPr lang="en-US" sz="2400" dirty="0" smtClean="0"/>
          </a:p>
          <a:p>
            <a:r>
              <a:rPr lang="en-US" sz="2400" b="1" dirty="0" smtClean="0"/>
              <a:t>Problem Space Graph</a:t>
            </a:r>
            <a:r>
              <a:rPr lang="en-US" sz="2400" dirty="0" smtClean="0"/>
              <a:t> − It represents problem state. States are shown by nodes and operators are shown by edges.</a:t>
            </a:r>
          </a:p>
          <a:p>
            <a:endParaRPr lang="en-US" sz="2400" dirty="0" smtClean="0"/>
          </a:p>
          <a:p>
            <a:r>
              <a:rPr lang="en-US" sz="2400" b="1" dirty="0" smtClean="0"/>
              <a:t>Depth of a problem</a:t>
            </a:r>
            <a:r>
              <a:rPr lang="en-US" sz="2400" dirty="0" smtClean="0"/>
              <a:t> − Length of a shortest path or shortest sequence of operators from Initial State to goal state.</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a:t>
            </a:fld>
            <a:endParaRPr/>
          </a:p>
        </p:txBody>
      </p:sp>
      <p:sp>
        <p:nvSpPr>
          <p:cNvPr id="253" name="Google Shape;253;p12"/>
          <p:cNvSpPr txBox="1">
            <a:spLocks noGrp="1"/>
          </p:cNvSpPr>
          <p:nvPr>
            <p:ph type="title"/>
          </p:nvPr>
        </p:nvSpPr>
        <p:spPr>
          <a:xfrm>
            <a:off x="762000" y="1569900"/>
            <a:ext cx="10515600" cy="1325700"/>
          </a:xfrm>
          <a:prstGeom prst="rect">
            <a:avLst/>
          </a:prstGeom>
          <a:noFill/>
          <a:ln>
            <a:noFill/>
          </a:ln>
        </p:spPr>
        <p:txBody>
          <a:bodyPr spcFirstLastPara="1" wrap="square" lIns="91425" tIns="45700" rIns="91425" bIns="45700" anchor="ctr" anchorCtr="0">
            <a:normAutofit fontScale="90000"/>
          </a:bodyPr>
          <a:lstStyle/>
          <a:p>
            <a:r>
              <a:rPr lang="en-US" dirty="0"/>
              <a:t>Artificial </a:t>
            </a:r>
            <a:r>
              <a:rPr lang="en-US" dirty="0" smtClean="0"/>
              <a:t>intelligence - Philosophy</a:t>
            </a:r>
            <a:br>
              <a:rPr lang="en-US" dirty="0" smtClean="0"/>
            </a:br>
            <a:r>
              <a:rPr lang="en-US" dirty="0" smtClean="0"/>
              <a:t/>
            </a:r>
            <a:br>
              <a:rPr lang="en-US" dirty="0" smtClean="0"/>
            </a:br>
            <a:r>
              <a:rPr lang="en-US" sz="2700" b="0" dirty="0" smtClean="0"/>
              <a:t>While exploiting the power of the computer systems, the curiosity of human, lead him to wonder, </a:t>
            </a:r>
            <a:r>
              <a:rPr lang="en-US" sz="2700" b="0" i="1" dirty="0" smtClean="0"/>
              <a:t>“Can a machine think and behave like humans do?”</a:t>
            </a:r>
            <a:br>
              <a:rPr lang="en-US" sz="2700" b="0" i="1" dirty="0" smtClean="0"/>
            </a:br>
            <a:r>
              <a:rPr lang="en-US" sz="2700" b="0" dirty="0" smtClean="0"/>
              <a:t/>
            </a:r>
            <a:br>
              <a:rPr lang="en-US" sz="2700" b="0" dirty="0" smtClean="0"/>
            </a:br>
            <a:r>
              <a:rPr lang="en-US" sz="2700" b="0" dirty="0" smtClean="0"/>
              <a:t>Thus, the development of AI started with the intention of creating similar intelligence in machines that we find and regard high in humans</a:t>
            </a:r>
            <a:r>
              <a:rPr lang="en-US" b="0" dirty="0" smtClean="0"/>
              <a:t>.</a:t>
            </a:r>
            <a:br>
              <a:rPr lang="en-US" b="0" dirty="0" smtClean="0"/>
            </a:br>
            <a:endParaRPr/>
          </a:p>
        </p:txBody>
      </p:sp>
      <p:grpSp>
        <p:nvGrpSpPr>
          <p:cNvPr id="254" name="Google Shape;254;p12"/>
          <p:cNvGrpSpPr/>
          <p:nvPr/>
        </p:nvGrpSpPr>
        <p:grpSpPr>
          <a:xfrm>
            <a:off x="1371600" y="3733800"/>
            <a:ext cx="10058400" cy="2057400"/>
            <a:chOff x="559800" y="608594"/>
            <a:chExt cx="9396000" cy="3134149"/>
          </a:xfrm>
        </p:grpSpPr>
        <p:sp>
          <p:nvSpPr>
            <p:cNvPr id="255" name="Google Shape;255;p12"/>
            <p:cNvSpPr/>
            <p:nvPr/>
          </p:nvSpPr>
          <p:spPr>
            <a:xfrm>
              <a:off x="1747800" y="608594"/>
              <a:ext cx="1944000" cy="194400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559800" y="3022743"/>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txBox="1"/>
            <p:nvPr/>
          </p:nvSpPr>
          <p:spPr>
            <a:xfrm>
              <a:off x="559800" y="3022743"/>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1950 - “Turing Test” by Alan Turing</a:t>
              </a:r>
              <a:endParaRPr sz="2500" b="0" i="0" u="none" strike="noStrike" cap="none">
                <a:solidFill>
                  <a:srgbClr val="000000"/>
                </a:solidFill>
                <a:latin typeface="Arial"/>
                <a:ea typeface="Arial"/>
                <a:cs typeface="Arial"/>
                <a:sym typeface="Arial"/>
              </a:endParaRPr>
            </a:p>
          </p:txBody>
        </p:sp>
        <p:sp>
          <p:nvSpPr>
            <p:cNvPr id="258" name="Google Shape;258;p12"/>
            <p:cNvSpPr/>
            <p:nvPr/>
          </p:nvSpPr>
          <p:spPr>
            <a:xfrm>
              <a:off x="6823800" y="608594"/>
              <a:ext cx="1944000" cy="1944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5635800" y="3022743"/>
              <a:ext cx="43200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txBox="1"/>
            <p:nvPr/>
          </p:nvSpPr>
          <p:spPr>
            <a:xfrm>
              <a:off x="5635800" y="3022743"/>
              <a:ext cx="43200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1956’s - “Artificial intelligence” by John McCarthy </a:t>
              </a:r>
              <a:endParaRPr sz="2500" b="0" i="0" u="none" strike="noStrike" cap="none">
                <a:solidFill>
                  <a:srgbClr val="000000"/>
                </a:solidFill>
                <a:latin typeface="Arial"/>
                <a:ea typeface="Arial"/>
                <a:cs typeface="Arial"/>
                <a:sym typeface="Arial"/>
              </a:endParaRPr>
            </a:p>
          </p:txBody>
        </p:sp>
      </p:grpSp>
      <p:pic>
        <p:nvPicPr>
          <p:cNvPr id="11" name="Picture 3"/>
          <p:cNvPicPr>
            <a:picLocks noChangeAspect="1" noChangeArrowheads="1"/>
          </p:cNvPicPr>
          <p:nvPr/>
        </p:nvPicPr>
        <p:blipFill>
          <a:blip r:embed="rId5"/>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50</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Search Terminology</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295400"/>
            <a:ext cx="10820400" cy="4955203"/>
          </a:xfrm>
          <a:prstGeom prst="rect">
            <a:avLst/>
          </a:prstGeom>
        </p:spPr>
        <p:txBody>
          <a:bodyPr wrap="square">
            <a:spAutoFit/>
          </a:bodyPr>
          <a:lstStyle/>
          <a:p>
            <a:r>
              <a:rPr lang="en-US" sz="2400" b="1" dirty="0" smtClean="0"/>
              <a:t>Space Complexity</a:t>
            </a:r>
            <a:r>
              <a:rPr lang="en-US" sz="2400" dirty="0" smtClean="0"/>
              <a:t> − The maximum number of nodes that are stored in memory.</a:t>
            </a:r>
          </a:p>
          <a:p>
            <a:endParaRPr lang="en-US" sz="2400" dirty="0" smtClean="0"/>
          </a:p>
          <a:p>
            <a:r>
              <a:rPr lang="en-US" sz="2400" b="1" dirty="0" smtClean="0"/>
              <a:t>Time Complexity</a:t>
            </a:r>
            <a:r>
              <a:rPr lang="en-US" sz="2400" dirty="0" smtClean="0"/>
              <a:t> − The maximum number of nodes that are created.</a:t>
            </a:r>
          </a:p>
          <a:p>
            <a:endParaRPr lang="en-US" sz="2400" dirty="0" smtClean="0"/>
          </a:p>
          <a:p>
            <a:r>
              <a:rPr lang="en-US" sz="2400" b="1" dirty="0" smtClean="0"/>
              <a:t>Admissibility</a:t>
            </a:r>
            <a:r>
              <a:rPr lang="en-US" sz="2400" dirty="0" smtClean="0"/>
              <a:t> − A property of an algorithm to always find an optimal solution.</a:t>
            </a:r>
          </a:p>
          <a:p>
            <a:endParaRPr lang="en-US" sz="2400" dirty="0" smtClean="0"/>
          </a:p>
          <a:p>
            <a:r>
              <a:rPr lang="en-US" sz="2400" b="1" dirty="0" smtClean="0"/>
              <a:t>Branching Factor</a:t>
            </a:r>
            <a:r>
              <a:rPr lang="en-US" sz="2400" dirty="0" smtClean="0"/>
              <a:t> − The average number of child nodes in the problem space graph.</a:t>
            </a:r>
          </a:p>
          <a:p>
            <a:endParaRPr lang="en-US" sz="2400" dirty="0" smtClean="0"/>
          </a:p>
          <a:p>
            <a:r>
              <a:rPr lang="en-US" sz="2400" b="1" dirty="0" smtClean="0"/>
              <a:t>Depth</a:t>
            </a:r>
            <a:r>
              <a:rPr lang="en-US" sz="2400" dirty="0" smtClean="0"/>
              <a:t> − Length of the shortest path from initial state to goal state.</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0" y="304800"/>
          <a:ext cx="11887200" cy="6324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3"/>
          <p:cNvPicPr>
            <a:picLocks noChangeAspect="1" noChangeArrowheads="1"/>
          </p:cNvPicPr>
          <p:nvPr/>
        </p:nvPicPr>
        <p:blipFill>
          <a:blip r:embed="rId6"/>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52</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Un-informed (Blind) Search Techniques</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381065"/>
            <a:ext cx="10820400" cy="5324535"/>
          </a:xfrm>
          <a:prstGeom prst="rect">
            <a:avLst/>
          </a:prstGeom>
        </p:spPr>
        <p:txBody>
          <a:bodyPr wrap="square">
            <a:spAutoFit/>
          </a:bodyPr>
          <a:lstStyle/>
          <a:p>
            <a:pPr algn="just"/>
            <a:r>
              <a:rPr lang="en-US" sz="2400" dirty="0" smtClean="0"/>
              <a:t>The uninformed search does not contain any domain knowledge such as closeness, the location of the goal. </a:t>
            </a:r>
          </a:p>
          <a:p>
            <a:pPr algn="just"/>
            <a:endParaRPr lang="en-US" sz="2400" dirty="0" smtClean="0"/>
          </a:p>
          <a:p>
            <a:pPr algn="just"/>
            <a:r>
              <a:rPr lang="en-US" sz="2400" dirty="0" smtClean="0"/>
              <a:t>It operates in a </a:t>
            </a:r>
            <a:r>
              <a:rPr lang="en-US" sz="2400" b="1" dirty="0" smtClean="0"/>
              <a:t>brute-force way </a:t>
            </a:r>
            <a:r>
              <a:rPr lang="en-US" sz="2400" dirty="0" smtClean="0"/>
              <a:t>as it only includes information about how to traverse the tree and how to identify goal nodes. </a:t>
            </a:r>
          </a:p>
          <a:p>
            <a:pPr algn="just"/>
            <a:endParaRPr lang="en-US" sz="2400" dirty="0" smtClean="0"/>
          </a:p>
          <a:p>
            <a:pPr algn="just"/>
            <a:r>
              <a:rPr lang="en-US" sz="2400" dirty="0" smtClean="0"/>
              <a:t>Uninformed search applies a way in which search tree is searched without any information about the search space, so it is also called blind search.</a:t>
            </a:r>
          </a:p>
          <a:p>
            <a:pPr algn="just"/>
            <a:endParaRPr lang="en-US" sz="2400" dirty="0" smtClean="0"/>
          </a:p>
          <a:p>
            <a:pPr algn="just"/>
            <a:r>
              <a:rPr lang="en-US" sz="2400" dirty="0" smtClean="0"/>
              <a:t>It examines each node of the tree until it achieves the goal node.</a:t>
            </a:r>
          </a:p>
          <a:p>
            <a:pPr algn="just"/>
            <a:endParaRPr lang="en-US" sz="2400" dirty="0" smtClean="0"/>
          </a:p>
          <a:p>
            <a:pPr algn="just"/>
            <a:r>
              <a:rPr lang="en-US" sz="2400" b="1" i="1" dirty="0" smtClean="0"/>
              <a:t>For </a:t>
            </a:r>
            <a:r>
              <a:rPr lang="en-US" sz="2400" b="1" i="1" dirty="0" err="1" smtClean="0"/>
              <a:t>eg</a:t>
            </a:r>
            <a:r>
              <a:rPr lang="en-US" sz="2400" b="1" i="1" dirty="0" smtClean="0"/>
              <a:t>: Depth First search, Breadth First Search, Uniform Cost Search</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53</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457200" y="533400"/>
            <a:ext cx="10820400" cy="3108543"/>
          </a:xfrm>
          <a:prstGeom prst="rect">
            <a:avLst/>
          </a:prstGeom>
        </p:spPr>
        <p:txBody>
          <a:bodyPr wrap="square">
            <a:spAutoFit/>
          </a:bodyPr>
          <a:lstStyle/>
          <a:p>
            <a:r>
              <a:rPr lang="en-US" sz="2800" b="1" dirty="0" smtClean="0"/>
              <a:t>Requirements −</a:t>
            </a:r>
          </a:p>
          <a:p>
            <a:endParaRPr lang="en-US" sz="2800" b="1" dirty="0" smtClean="0"/>
          </a:p>
          <a:p>
            <a:pPr lvl="5">
              <a:buFont typeface="Wingdings" pitchFamily="2" charset="2"/>
              <a:buChar char="ü"/>
            </a:pPr>
            <a:r>
              <a:rPr lang="en-US" sz="2800" dirty="0" smtClean="0"/>
              <a:t>	State description</a:t>
            </a:r>
          </a:p>
          <a:p>
            <a:pPr lvl="5">
              <a:buFont typeface="Wingdings" pitchFamily="2" charset="2"/>
              <a:buChar char="ü"/>
            </a:pPr>
            <a:r>
              <a:rPr lang="en-US" sz="2800" dirty="0" smtClean="0"/>
              <a:t>	A set of valid operators</a:t>
            </a:r>
          </a:p>
          <a:p>
            <a:pPr lvl="5">
              <a:buFont typeface="Wingdings" pitchFamily="2" charset="2"/>
              <a:buChar char="ü"/>
            </a:pPr>
            <a:r>
              <a:rPr lang="en-US" sz="2800" dirty="0" smtClean="0"/>
              <a:t>	Initial state</a:t>
            </a:r>
          </a:p>
          <a:p>
            <a:pPr lvl="5">
              <a:buFont typeface="Wingdings" pitchFamily="2" charset="2"/>
              <a:buChar char="ü"/>
            </a:pPr>
            <a:r>
              <a:rPr lang="en-US" sz="2800" dirty="0" smtClean="0"/>
              <a:t>	Goal state description</a:t>
            </a:r>
          </a:p>
          <a:p>
            <a:pPr algn="just"/>
            <a:r>
              <a:rPr lang="en-US" dirty="0" smtClean="0"/>
              <a:t/>
            </a:r>
            <a:br>
              <a:rPr lang="en-US" dirty="0" smtClean="0"/>
            </a:br>
            <a:endParaRPr lang="en-US" dirty="0"/>
          </a:p>
        </p:txBody>
      </p:sp>
      <p:pic>
        <p:nvPicPr>
          <p:cNvPr id="152578" name="Picture 2" descr="Image result for Blind search gif"/>
          <p:cNvPicPr>
            <a:picLocks noChangeAspect="1" noChangeArrowheads="1" noCrop="1"/>
          </p:cNvPicPr>
          <p:nvPr/>
        </p:nvPicPr>
        <p:blipFill>
          <a:blip r:embed="rId4"/>
          <a:srcRect/>
          <a:stretch>
            <a:fillRect/>
          </a:stretch>
        </p:blipFill>
        <p:spPr bwMode="auto">
          <a:xfrm>
            <a:off x="3083173" y="3124200"/>
            <a:ext cx="8651627" cy="31242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54</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Informed (Heuristic)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143000"/>
            <a:ext cx="10820400" cy="6063198"/>
          </a:xfrm>
          <a:prstGeom prst="rect">
            <a:avLst/>
          </a:prstGeom>
        </p:spPr>
        <p:txBody>
          <a:bodyPr wrap="square">
            <a:spAutoFit/>
          </a:bodyPr>
          <a:lstStyle/>
          <a:p>
            <a:r>
              <a:rPr lang="en-US" sz="2400" dirty="0" smtClean="0"/>
              <a:t>Informed search algorithms use domain knowledge, i.e., problem information is available which can guide the search. </a:t>
            </a:r>
          </a:p>
          <a:p>
            <a:endParaRPr lang="en-US" sz="2400" dirty="0" smtClean="0"/>
          </a:p>
          <a:p>
            <a:r>
              <a:rPr lang="en-US" sz="2400" dirty="0" smtClean="0"/>
              <a:t>Informed search strategies can find a solution more efficiently than an uninformed search strategy. </a:t>
            </a:r>
          </a:p>
          <a:p>
            <a:endParaRPr lang="en-US" sz="2400" dirty="0" smtClean="0"/>
          </a:p>
          <a:p>
            <a:r>
              <a:rPr lang="en-US" sz="2400" dirty="0" smtClean="0"/>
              <a:t>A heuristic is a way which might not always be guaranteed for best solutions but guaranteed to find a good solution in reasonable time.</a:t>
            </a:r>
          </a:p>
          <a:p>
            <a:endParaRPr lang="en-US" sz="2400" dirty="0" smtClean="0"/>
          </a:p>
          <a:p>
            <a:r>
              <a:rPr lang="en-US" sz="2400" dirty="0" smtClean="0"/>
              <a:t>Informed search can solve much complex problem which could not be solved in another way.</a:t>
            </a:r>
          </a:p>
          <a:p>
            <a:endParaRPr lang="en-US" sz="2400" dirty="0" smtClean="0"/>
          </a:p>
          <a:p>
            <a:r>
              <a:rPr lang="en-US" sz="2400" b="1" i="1" dirty="0" smtClean="0"/>
              <a:t>For </a:t>
            </a:r>
            <a:r>
              <a:rPr lang="en-US" sz="2400" b="1" i="1" dirty="0" err="1" smtClean="0"/>
              <a:t>eg</a:t>
            </a:r>
            <a:r>
              <a:rPr lang="en-US" sz="2400" b="1" i="1" dirty="0" smtClean="0"/>
              <a:t>: Pure heuristic search, A* Search, Greedy Search</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55</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Breadth-first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143000"/>
            <a:ext cx="10820400" cy="6063198"/>
          </a:xfrm>
          <a:prstGeom prst="rect">
            <a:avLst/>
          </a:prstGeom>
        </p:spPr>
        <p:txBody>
          <a:bodyPr wrap="square">
            <a:spAutoFit/>
          </a:bodyPr>
          <a:lstStyle/>
          <a:p>
            <a:r>
              <a:rPr lang="en-US" sz="2400" dirty="0" smtClean="0"/>
              <a:t>Breadth-first search is the most common search strategy for traversing a tree or graph. </a:t>
            </a:r>
          </a:p>
          <a:p>
            <a:endParaRPr lang="en-US" sz="2400" dirty="0" smtClean="0"/>
          </a:p>
          <a:p>
            <a:r>
              <a:rPr lang="en-US" sz="2400" dirty="0" smtClean="0"/>
              <a:t>This algorithm searches breadth-wise in a tree or graph, so it is called breadth-first search.</a:t>
            </a:r>
          </a:p>
          <a:p>
            <a:endParaRPr lang="en-US" sz="2400" dirty="0" smtClean="0"/>
          </a:p>
          <a:p>
            <a:r>
              <a:rPr lang="en-US" sz="2400" dirty="0" smtClean="0"/>
              <a:t>BFS algorithm starts searching from the root node of the tree and expands all successor node at the current level before moving to nodes of next level.</a:t>
            </a:r>
          </a:p>
          <a:p>
            <a:endParaRPr lang="en-US" sz="2400" dirty="0" smtClean="0"/>
          </a:p>
          <a:p>
            <a:r>
              <a:rPr lang="en-US" sz="2400" dirty="0" smtClean="0"/>
              <a:t>The breadth-first search algorithm is an example of a general-graph search algorithm.</a:t>
            </a:r>
          </a:p>
          <a:p>
            <a:endParaRPr lang="en-US" sz="2400" dirty="0" smtClean="0"/>
          </a:p>
          <a:p>
            <a:r>
              <a:rPr lang="en-US" sz="2400" dirty="0" smtClean="0"/>
              <a:t>Breadth-first search implemented using FIFO queue data structure.</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56</a:t>
            </a:fld>
            <a:endParaRPr lang="en-US"/>
          </a:p>
        </p:txBody>
      </p:sp>
      <p:sp>
        <p:nvSpPr>
          <p:cNvPr id="160770"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2" name="AutoShape 4"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4" name="AutoShape 6" descr="https://static.javatpoint.com/tutorial/ai/images/breadth-first-search.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breadth-first-search.png"/>
          <p:cNvPicPr>
            <a:picLocks noChangeAspect="1"/>
          </p:cNvPicPr>
          <p:nvPr/>
        </p:nvPicPr>
        <p:blipFill>
          <a:blip r:embed="rId2"/>
          <a:stretch>
            <a:fillRect/>
          </a:stretch>
        </p:blipFill>
        <p:spPr>
          <a:xfrm>
            <a:off x="1600200" y="381000"/>
            <a:ext cx="7010400" cy="5608320"/>
          </a:xfrm>
          <a:prstGeom prst="rect">
            <a:avLst/>
          </a:prstGeom>
        </p:spPr>
      </p:pic>
      <p:pic>
        <p:nvPicPr>
          <p:cNvPr id="10"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57</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304800" y="513338"/>
            <a:ext cx="10134600" cy="6740307"/>
          </a:xfrm>
          <a:prstGeom prst="rect">
            <a:avLst/>
          </a:prstGeom>
        </p:spPr>
        <p:txBody>
          <a:bodyPr wrap="square">
            <a:spAutoFit/>
          </a:bodyPr>
          <a:lstStyle/>
          <a:p>
            <a:r>
              <a:rPr lang="en-US" sz="2400" b="1" dirty="0" smtClean="0"/>
              <a:t>Time Complexity:</a:t>
            </a:r>
            <a:r>
              <a:rPr lang="en-US" sz="2400" dirty="0" smtClean="0"/>
              <a:t> Time Complexity of BFS algorithm can be obtained by the number of nodes traversed in BFS until the shallowest Node. </a:t>
            </a:r>
          </a:p>
          <a:p>
            <a:endParaRPr lang="en-US" sz="2400" dirty="0" smtClean="0"/>
          </a:p>
          <a:p>
            <a:r>
              <a:rPr lang="en-US" sz="2400" dirty="0" smtClean="0"/>
              <a:t>If </a:t>
            </a:r>
            <a:r>
              <a:rPr lang="en-US" sz="2400" b="1" dirty="0" smtClean="0"/>
              <a:t>branching factor</a:t>
            </a:r>
            <a:r>
              <a:rPr lang="en-US" sz="2400" dirty="0" smtClean="0"/>
              <a:t> (average number of child nodes for a given node) = b   and       depth = d, then number of nodes at level d = b</a:t>
            </a:r>
            <a:r>
              <a:rPr lang="en-US" sz="2400" baseline="30000" dirty="0" smtClean="0"/>
              <a:t>d</a:t>
            </a:r>
            <a:r>
              <a:rPr lang="en-US" sz="2400" dirty="0" smtClean="0"/>
              <a:t>.</a:t>
            </a:r>
          </a:p>
          <a:p>
            <a:r>
              <a:rPr lang="en-US" sz="2400" dirty="0" smtClean="0"/>
              <a:t>The total no of nodes created in worst case is b + b</a:t>
            </a:r>
            <a:r>
              <a:rPr lang="en-US" sz="2400" baseline="30000" dirty="0" smtClean="0"/>
              <a:t>2</a:t>
            </a:r>
            <a:r>
              <a:rPr lang="en-US" sz="2400" dirty="0" smtClean="0"/>
              <a:t> + b</a:t>
            </a:r>
            <a:r>
              <a:rPr lang="en-US" sz="2400" baseline="30000" dirty="0" smtClean="0"/>
              <a:t>3</a:t>
            </a:r>
            <a:r>
              <a:rPr lang="en-US" sz="2400" dirty="0" smtClean="0"/>
              <a:t> + … + b</a:t>
            </a:r>
            <a:r>
              <a:rPr lang="en-US" sz="2400" baseline="30000" dirty="0" smtClean="0"/>
              <a:t>d</a:t>
            </a:r>
            <a:r>
              <a:rPr lang="en-US" sz="2400" dirty="0" smtClean="0"/>
              <a:t>.</a:t>
            </a:r>
          </a:p>
          <a:p>
            <a:endParaRPr lang="en-US" sz="2000" dirty="0" smtClean="0"/>
          </a:p>
          <a:p>
            <a:r>
              <a:rPr lang="en-US" sz="2400" b="1" dirty="0" smtClean="0"/>
              <a:t>Space Complexity:</a:t>
            </a:r>
            <a:r>
              <a:rPr lang="en-US" sz="2400" dirty="0" smtClean="0"/>
              <a:t> Space complexity of BFS algorithm is given by the Memory size of frontier which is </a:t>
            </a:r>
            <a:r>
              <a:rPr lang="en-US" sz="2400" b="1" dirty="0" smtClean="0"/>
              <a:t>(</a:t>
            </a:r>
            <a:r>
              <a:rPr lang="en-US" sz="2400" b="1" dirty="0" err="1" smtClean="0"/>
              <a:t>b</a:t>
            </a:r>
            <a:r>
              <a:rPr lang="en-US" sz="2400" b="1" baseline="30000" dirty="0" err="1" smtClean="0"/>
              <a:t>d</a:t>
            </a:r>
            <a:r>
              <a:rPr lang="en-US" sz="2400" b="1" dirty="0" smtClean="0"/>
              <a:t>).</a:t>
            </a:r>
          </a:p>
          <a:p>
            <a:endParaRPr lang="en-US" sz="2400" dirty="0" smtClean="0"/>
          </a:p>
          <a:p>
            <a:r>
              <a:rPr lang="en-US" sz="2400" b="1" dirty="0" smtClean="0"/>
              <a:t>Completeness:</a:t>
            </a:r>
            <a:r>
              <a:rPr lang="en-US" sz="2400" dirty="0" smtClean="0"/>
              <a:t> BFS is complete, which means if the shallowest goal node is at some finite depth, then BFS will find a solution.</a:t>
            </a:r>
          </a:p>
          <a:p>
            <a:endParaRPr lang="en-US" sz="2400" dirty="0" smtClean="0"/>
          </a:p>
          <a:p>
            <a:r>
              <a:rPr lang="en-US" sz="2400" b="1" dirty="0" smtClean="0"/>
              <a:t>Optimality:</a:t>
            </a:r>
            <a:r>
              <a:rPr lang="en-US" sz="2400" dirty="0" smtClean="0"/>
              <a:t> BFS is optimal if path cost is a non-decreasing function of the depth of the node.</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58</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577870"/>
            <a:ext cx="10820400" cy="6432530"/>
          </a:xfrm>
          <a:prstGeom prst="rect">
            <a:avLst/>
          </a:prstGeom>
        </p:spPr>
        <p:txBody>
          <a:bodyPr wrap="square">
            <a:spAutoFit/>
          </a:bodyPr>
          <a:lstStyle/>
          <a:p>
            <a:r>
              <a:rPr lang="en-US" sz="2400" b="1" dirty="0" smtClean="0"/>
              <a:t>Advantages:</a:t>
            </a:r>
          </a:p>
          <a:p>
            <a:endParaRPr lang="en-US" sz="2400" dirty="0" smtClean="0"/>
          </a:p>
          <a:p>
            <a:r>
              <a:rPr lang="en-US" sz="2400" dirty="0" smtClean="0"/>
              <a:t>BFS will provide a solution if any solution exists.</a:t>
            </a:r>
          </a:p>
          <a:p>
            <a:endParaRPr lang="en-US" sz="2400" dirty="0" smtClean="0"/>
          </a:p>
          <a:p>
            <a:r>
              <a:rPr lang="en-US" sz="2400" dirty="0" smtClean="0"/>
              <a:t>If there are more than one solutions for a given problem, then BFS will provide the minimal solution which requires the least number of steps.</a:t>
            </a:r>
          </a:p>
          <a:p>
            <a:endParaRPr lang="en-US" sz="2400" dirty="0" smtClean="0"/>
          </a:p>
          <a:p>
            <a:endParaRPr lang="en-US" sz="2400" dirty="0" smtClean="0"/>
          </a:p>
          <a:p>
            <a:r>
              <a:rPr lang="en-US" sz="2400" b="1" dirty="0" smtClean="0"/>
              <a:t>Disadvantages:</a:t>
            </a:r>
          </a:p>
          <a:p>
            <a:endParaRPr lang="en-US" sz="2400" dirty="0" smtClean="0"/>
          </a:p>
          <a:p>
            <a:r>
              <a:rPr lang="en-US" sz="2400" dirty="0" smtClean="0"/>
              <a:t>It requires lots of memory since each level of the tree must be saved into memory to expand the next level.</a:t>
            </a:r>
          </a:p>
          <a:p>
            <a:endParaRPr lang="en-US" sz="2400" dirty="0" smtClean="0"/>
          </a:p>
          <a:p>
            <a:r>
              <a:rPr lang="en-US" sz="2400" dirty="0" smtClean="0"/>
              <a:t>BFS needs lots of time if the solution is far away from the root node.</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59</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Depth-first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609600" y="1143000"/>
            <a:ext cx="10820400" cy="4955203"/>
          </a:xfrm>
          <a:prstGeom prst="rect">
            <a:avLst/>
          </a:prstGeom>
        </p:spPr>
        <p:txBody>
          <a:bodyPr wrap="square">
            <a:spAutoFit/>
          </a:bodyPr>
          <a:lstStyle/>
          <a:p>
            <a:r>
              <a:rPr lang="en-US" sz="2400" dirty="0" smtClean="0"/>
              <a:t>Depth-first search is a recursive algorithm for traversing a tree or graph data structure.</a:t>
            </a:r>
          </a:p>
          <a:p>
            <a:endParaRPr lang="en-US" sz="2400" dirty="0" smtClean="0"/>
          </a:p>
          <a:p>
            <a:r>
              <a:rPr lang="en-US" sz="2400" dirty="0" smtClean="0"/>
              <a:t>It is called the depth-first search because it starts from the root node and follows each path to its greatest depth node before moving to the next path.</a:t>
            </a:r>
          </a:p>
          <a:p>
            <a:endParaRPr lang="en-US" sz="2400" dirty="0" smtClean="0"/>
          </a:p>
          <a:p>
            <a:r>
              <a:rPr lang="en-US" sz="2400" dirty="0" smtClean="0"/>
              <a:t>The process of the DFS algorithm is similar to the BFS algorithm.</a:t>
            </a:r>
          </a:p>
          <a:p>
            <a:endParaRPr lang="en-US" sz="2400" dirty="0" smtClean="0"/>
          </a:p>
          <a:p>
            <a:r>
              <a:rPr lang="en-US" sz="2400" dirty="0" smtClean="0"/>
              <a:t>It is implemented in recursion with LIFO stack data structure. It creates the same set of nodes as Breadth-First method, only in the different order.</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a:t>
            </a:fld>
            <a:endParaRPr/>
          </a:p>
        </p:txBody>
      </p:sp>
      <p:sp>
        <p:nvSpPr>
          <p:cNvPr id="253" name="Google Shape;253;p12"/>
          <p:cNvSpPr txBox="1">
            <a:spLocks noGrp="1"/>
          </p:cNvSpPr>
          <p:nvPr>
            <p:ph type="title"/>
          </p:nvPr>
        </p:nvSpPr>
        <p:spPr>
          <a:xfrm>
            <a:off x="533400" y="228600"/>
            <a:ext cx="10515600" cy="1325700"/>
          </a:xfrm>
          <a:prstGeom prst="rect">
            <a:avLst/>
          </a:prstGeom>
          <a:noFill/>
          <a:ln>
            <a:noFill/>
          </a:ln>
        </p:spPr>
        <p:txBody>
          <a:bodyPr spcFirstLastPara="1" wrap="square" lIns="91425" tIns="45700" rIns="91425" bIns="45700" anchor="ctr" anchorCtr="0">
            <a:normAutofit/>
          </a:bodyPr>
          <a:lstStyle/>
          <a:p>
            <a:r>
              <a:rPr lang="en-US" dirty="0" smtClean="0"/>
              <a:t>What Contributes to AI?</a:t>
            </a:r>
            <a:br>
              <a:rPr lang="en-US" dirty="0" smtClean="0"/>
            </a:br>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pic>
        <p:nvPicPr>
          <p:cNvPr id="2050" name="Picture 2" descr="Components of AI"/>
          <p:cNvPicPr>
            <a:picLocks noChangeAspect="1" noChangeArrowheads="1"/>
          </p:cNvPicPr>
          <p:nvPr/>
        </p:nvPicPr>
        <p:blipFill>
          <a:blip r:embed="rId4"/>
          <a:srcRect/>
          <a:stretch>
            <a:fillRect/>
          </a:stretch>
        </p:blipFill>
        <p:spPr bwMode="auto">
          <a:xfrm>
            <a:off x="3095625" y="990600"/>
            <a:ext cx="4905375" cy="4991101"/>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60</a:t>
            </a:fld>
            <a:endParaRPr lang="en-US"/>
          </a:p>
        </p:txBody>
      </p:sp>
      <p:sp>
        <p:nvSpPr>
          <p:cNvPr id="160770"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2" name="AutoShape 4"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4" name="AutoShape 6" descr="https://static.javatpoint.com/tutorial/ai/images/breadth-first-search.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3"/>
          <p:cNvPicPr>
            <a:picLocks noChangeAspect="1" noChangeArrowheads="1"/>
          </p:cNvPicPr>
          <p:nvPr/>
        </p:nvPicPr>
        <p:blipFill>
          <a:blip r:embed="rId2"/>
          <a:srcRect/>
          <a:stretch>
            <a:fillRect/>
          </a:stretch>
        </p:blipFill>
        <p:spPr bwMode="auto">
          <a:xfrm>
            <a:off x="10172700" y="0"/>
            <a:ext cx="2019300" cy="1181100"/>
          </a:xfrm>
          <a:prstGeom prst="rect">
            <a:avLst/>
          </a:prstGeom>
          <a:noFill/>
          <a:ln w="9525">
            <a:noFill/>
            <a:miter lim="800000"/>
            <a:headEnd/>
            <a:tailEnd/>
          </a:ln>
          <a:effectLst/>
        </p:spPr>
      </p:pic>
      <p:sp>
        <p:nvSpPr>
          <p:cNvPr id="167938"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 name="Picture 10" descr="depth-first-search.png"/>
          <p:cNvPicPr>
            <a:picLocks noChangeAspect="1"/>
          </p:cNvPicPr>
          <p:nvPr/>
        </p:nvPicPr>
        <p:blipFill>
          <a:blip r:embed="rId3"/>
          <a:stretch>
            <a:fillRect/>
          </a:stretch>
        </p:blipFill>
        <p:spPr>
          <a:xfrm>
            <a:off x="2209800" y="411480"/>
            <a:ext cx="7391400" cy="591312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61</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304800" y="513338"/>
            <a:ext cx="10134600" cy="6801862"/>
          </a:xfrm>
          <a:prstGeom prst="rect">
            <a:avLst/>
          </a:prstGeom>
        </p:spPr>
        <p:txBody>
          <a:bodyPr wrap="square">
            <a:spAutoFit/>
          </a:bodyPr>
          <a:lstStyle/>
          <a:p>
            <a:r>
              <a:rPr lang="en-US" sz="2400" b="1" dirty="0" smtClean="0"/>
              <a:t>Completeness:</a:t>
            </a:r>
            <a:r>
              <a:rPr lang="en-US" sz="2400" dirty="0" smtClean="0"/>
              <a:t> DFS search algorithm is complete within finite state space as it will expand every node within a limited search tree.</a:t>
            </a:r>
          </a:p>
          <a:p>
            <a:endParaRPr lang="en-US" sz="2400" dirty="0" smtClean="0"/>
          </a:p>
          <a:p>
            <a:r>
              <a:rPr lang="en-US" sz="2400" b="1" dirty="0" smtClean="0"/>
              <a:t>Time Complexity:</a:t>
            </a:r>
            <a:r>
              <a:rPr lang="en-US" sz="2400" dirty="0" smtClean="0"/>
              <a:t> Time complexity of DFS will be equivalent to the node traversed by the algorithm. It is given by:</a:t>
            </a:r>
          </a:p>
          <a:p>
            <a:r>
              <a:rPr lang="en-US" sz="2400" b="1" dirty="0" smtClean="0"/>
              <a:t>T(n)= 1+ n</a:t>
            </a:r>
            <a:r>
              <a:rPr lang="en-US" sz="2400" b="1" baseline="30000" dirty="0" smtClean="0"/>
              <a:t>2</a:t>
            </a:r>
            <a:r>
              <a:rPr lang="en-US" sz="2400" b="1" dirty="0" smtClean="0"/>
              <a:t>+ n</a:t>
            </a:r>
            <a:r>
              <a:rPr lang="en-US" sz="2400" b="1" baseline="30000" dirty="0" smtClean="0"/>
              <a:t>3</a:t>
            </a:r>
            <a:r>
              <a:rPr lang="en-US" sz="2400" b="1" dirty="0" smtClean="0"/>
              <a:t> </a:t>
            </a:r>
            <a:r>
              <a:rPr lang="en-US" sz="2400" b="1" smtClean="0"/>
              <a:t>+.........+ n</a:t>
            </a:r>
            <a:r>
              <a:rPr lang="en-US" sz="2400" b="1" baseline="30000" smtClean="0"/>
              <a:t>m</a:t>
            </a:r>
            <a:r>
              <a:rPr lang="en-US" sz="2400" b="1" smtClean="0"/>
              <a:t> </a:t>
            </a:r>
            <a:endParaRPr lang="en-US" sz="2400" dirty="0" smtClean="0"/>
          </a:p>
          <a:p>
            <a:r>
              <a:rPr lang="en-US" sz="2400" b="1" dirty="0" smtClean="0"/>
              <a:t>Where, m= maximum depth of any node and this can be much larger than d (Shallowest solution depth)</a:t>
            </a:r>
          </a:p>
          <a:p>
            <a:endParaRPr lang="en-US" sz="2400" dirty="0" smtClean="0"/>
          </a:p>
          <a:p>
            <a:r>
              <a:rPr lang="en-US" sz="2400" b="1" dirty="0" smtClean="0"/>
              <a:t>Space Complexity:</a:t>
            </a:r>
            <a:r>
              <a:rPr lang="en-US" sz="2400" dirty="0" smtClean="0"/>
              <a:t> DFS algorithm needs to store only single path from the root node, hence space complexity of DFS is equivalent to the size of the fringe set, which is</a:t>
            </a:r>
            <a:r>
              <a:rPr lang="en-US" sz="2400" smtClean="0"/>
              <a:t> </a:t>
            </a:r>
            <a:r>
              <a:rPr lang="en-US" sz="2400" b="1" smtClean="0"/>
              <a:t>(</a:t>
            </a:r>
            <a:r>
              <a:rPr lang="en-US" sz="2400" b="1" dirty="0" err="1" smtClean="0"/>
              <a:t>b</a:t>
            </a:r>
            <a:r>
              <a:rPr lang="en-US" sz="2400" b="1" baseline="30000" dirty="0" err="1" smtClean="0"/>
              <a:t>m</a:t>
            </a:r>
            <a:r>
              <a:rPr lang="en-US" sz="2400" b="1" dirty="0" smtClean="0"/>
              <a:t>)</a:t>
            </a:r>
            <a:r>
              <a:rPr lang="en-US" sz="2400" dirty="0" smtClean="0"/>
              <a:t>.</a:t>
            </a:r>
            <a:endParaRPr lang="en-US" sz="2400" smtClean="0"/>
          </a:p>
          <a:p>
            <a:endParaRPr lang="en-US" sz="2400" dirty="0" smtClean="0"/>
          </a:p>
          <a:p>
            <a:r>
              <a:rPr lang="en-US" sz="2400" b="1" dirty="0" smtClean="0"/>
              <a:t>Optimal:</a:t>
            </a:r>
            <a:r>
              <a:rPr lang="en-US" sz="2400" dirty="0" smtClean="0"/>
              <a:t> DFS search algorithm is non-optimal, as it may generate a large number of steps or high cost to reach to the goal node.</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62</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304800"/>
            <a:ext cx="10820400" cy="7171194"/>
          </a:xfrm>
          <a:prstGeom prst="rect">
            <a:avLst/>
          </a:prstGeom>
        </p:spPr>
        <p:txBody>
          <a:bodyPr wrap="square">
            <a:spAutoFit/>
          </a:bodyPr>
          <a:lstStyle/>
          <a:p>
            <a:r>
              <a:rPr lang="en-US" sz="2400" b="1" dirty="0" smtClean="0"/>
              <a:t>Advantages:</a:t>
            </a:r>
          </a:p>
          <a:p>
            <a:endParaRPr lang="en-US" sz="2400" dirty="0" smtClean="0"/>
          </a:p>
          <a:p>
            <a:r>
              <a:rPr lang="en-US" sz="2400" dirty="0" smtClean="0"/>
              <a:t>DFS requires very less memory as it only needs to store a stack of the nodes on the path from root node to the current node.</a:t>
            </a:r>
          </a:p>
          <a:p>
            <a:endParaRPr lang="en-US" sz="2400" dirty="0" smtClean="0"/>
          </a:p>
          <a:p>
            <a:r>
              <a:rPr lang="en-US" sz="2400" dirty="0" smtClean="0"/>
              <a:t>It takes less time to reach to the goal node than BFS algorithm (if it traverses in the right path).</a:t>
            </a:r>
          </a:p>
          <a:p>
            <a:endParaRPr lang="en-US" sz="2400" dirty="0" smtClean="0"/>
          </a:p>
          <a:p>
            <a:endParaRPr lang="en-US" sz="2400" dirty="0" smtClean="0"/>
          </a:p>
          <a:p>
            <a:r>
              <a:rPr lang="en-US" sz="2400" b="1" dirty="0" smtClean="0"/>
              <a:t>Disadvantages:</a:t>
            </a:r>
          </a:p>
          <a:p>
            <a:endParaRPr lang="en-US" sz="2400" dirty="0" smtClean="0"/>
          </a:p>
          <a:p>
            <a:r>
              <a:rPr lang="en-US" sz="2400" dirty="0" smtClean="0"/>
              <a:t>There is the possibility that many states keep re-occurring, and there is no guarantee of finding the solution.</a:t>
            </a:r>
          </a:p>
          <a:p>
            <a:endParaRPr lang="en-US" sz="2400" dirty="0" smtClean="0"/>
          </a:p>
          <a:p>
            <a:r>
              <a:rPr lang="en-US" sz="2400" dirty="0" smtClean="0"/>
              <a:t>DFS algorithm goes for deep down searching and sometime it may go to the infinite loop.</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63</a:t>
            </a:fld>
            <a:endParaRPr lang="en-US"/>
          </a:p>
        </p:txBody>
      </p:sp>
      <p:sp>
        <p:nvSpPr>
          <p:cNvPr id="160770"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2" name="AutoShape 4"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4" name="AutoShape 6" descr="https://static.javatpoint.com/tutorial/ai/images/breadth-first-search.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3"/>
          <p:cNvPicPr>
            <a:picLocks noChangeAspect="1" noChangeArrowheads="1"/>
          </p:cNvPicPr>
          <p:nvPr/>
        </p:nvPicPr>
        <p:blipFill>
          <a:blip r:embed="rId2"/>
          <a:srcRect/>
          <a:stretch>
            <a:fillRect/>
          </a:stretch>
        </p:blipFill>
        <p:spPr bwMode="auto">
          <a:xfrm>
            <a:off x="10172700" y="0"/>
            <a:ext cx="2019300" cy="1181100"/>
          </a:xfrm>
          <a:prstGeom prst="rect">
            <a:avLst/>
          </a:prstGeom>
          <a:noFill/>
          <a:ln w="9525">
            <a:noFill/>
            <a:miter lim="800000"/>
            <a:headEnd/>
            <a:tailEnd/>
          </a:ln>
          <a:effectLst/>
        </p:spPr>
      </p:pic>
      <p:sp>
        <p:nvSpPr>
          <p:cNvPr id="167938"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1010" name="Picture 2" descr="https://miro.medium.com/max/1680/0*miG6xdyYzdvrB67S.gif"/>
          <p:cNvPicPr>
            <a:picLocks noChangeAspect="1" noChangeArrowheads="1" noCrop="1"/>
          </p:cNvPicPr>
          <p:nvPr/>
        </p:nvPicPr>
        <p:blipFill>
          <a:blip r:embed="rId3"/>
          <a:srcRect/>
          <a:stretch>
            <a:fillRect/>
          </a:stretch>
        </p:blipFill>
        <p:spPr bwMode="auto">
          <a:xfrm>
            <a:off x="838199" y="685800"/>
            <a:ext cx="9665727" cy="5029200"/>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64</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Uniform Cost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457200" y="1066800"/>
            <a:ext cx="11353800" cy="6063198"/>
          </a:xfrm>
          <a:prstGeom prst="rect">
            <a:avLst/>
          </a:prstGeom>
        </p:spPr>
        <p:txBody>
          <a:bodyPr wrap="square">
            <a:spAutoFit/>
          </a:bodyPr>
          <a:lstStyle/>
          <a:p>
            <a:pPr algn="just"/>
            <a:r>
              <a:rPr lang="en-US" sz="2400" dirty="0" smtClean="0"/>
              <a:t>Uniform-cost search is a searching algorithm used for traversing a weighted tree or graph, play when a different cost is available for each edge. </a:t>
            </a:r>
          </a:p>
          <a:p>
            <a:pPr algn="just"/>
            <a:endParaRPr lang="en-US" sz="2400" dirty="0" smtClean="0"/>
          </a:p>
          <a:p>
            <a:pPr algn="just"/>
            <a:r>
              <a:rPr lang="en-US" sz="2400" dirty="0" smtClean="0"/>
              <a:t>The primary goal of the uniform-cost search is to find a path to the goal node which has the lowest cumulative cost. </a:t>
            </a:r>
          </a:p>
          <a:p>
            <a:pPr algn="just"/>
            <a:endParaRPr lang="en-US" sz="2400" dirty="0" smtClean="0"/>
          </a:p>
          <a:p>
            <a:pPr algn="just"/>
            <a:r>
              <a:rPr lang="en-US" sz="2400" dirty="0" smtClean="0"/>
              <a:t>Uniform-cost search expands nodes according to their path costs from the root node. It can be used to solve any graph/tree where the optimal cost is in demand. </a:t>
            </a:r>
          </a:p>
          <a:p>
            <a:endParaRPr lang="en-US" sz="2400" dirty="0" smtClean="0"/>
          </a:p>
          <a:p>
            <a:pPr algn="just"/>
            <a:r>
              <a:rPr lang="en-US" sz="2400" dirty="0" smtClean="0"/>
              <a:t>A uniform-cost search algorithm is implemented by the priority queue. It gives maximum priority to the lowest cumulative cost. </a:t>
            </a:r>
          </a:p>
          <a:p>
            <a:pPr algn="just"/>
            <a:endParaRPr lang="en-US" sz="2400" dirty="0" smtClean="0"/>
          </a:p>
          <a:p>
            <a:pPr algn="just"/>
            <a:r>
              <a:rPr lang="en-US" sz="2400" dirty="0" smtClean="0"/>
              <a:t>Uniform cost search is equivalent to BFS algorithm if the path cost of all edges is the same.</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65</a:t>
            </a:fld>
            <a:endParaRPr lang="en-US"/>
          </a:p>
        </p:txBody>
      </p:sp>
      <p:sp>
        <p:nvSpPr>
          <p:cNvPr id="160770"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2" name="AutoShape 4"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0774" name="AutoShape 6" descr="https://static.javatpoint.com/tutorial/ai/images/breadth-first-search.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Picture 3"/>
          <p:cNvPicPr>
            <a:picLocks noChangeAspect="1" noChangeArrowheads="1"/>
          </p:cNvPicPr>
          <p:nvPr/>
        </p:nvPicPr>
        <p:blipFill>
          <a:blip r:embed="rId2"/>
          <a:srcRect/>
          <a:stretch>
            <a:fillRect/>
          </a:stretch>
        </p:blipFill>
        <p:spPr bwMode="auto">
          <a:xfrm>
            <a:off x="10172700" y="0"/>
            <a:ext cx="2019300" cy="1181100"/>
          </a:xfrm>
          <a:prstGeom prst="rect">
            <a:avLst/>
          </a:prstGeom>
          <a:noFill/>
          <a:ln w="9525">
            <a:noFill/>
            <a:miter lim="800000"/>
            <a:headEnd/>
            <a:tailEnd/>
          </a:ln>
          <a:effectLst/>
        </p:spPr>
      </p:pic>
      <p:sp>
        <p:nvSpPr>
          <p:cNvPr id="167938" name="AutoShape 2" descr="Uninformed Search Algorithm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 name="Picture 8" descr="uniform-cost-search-algorithm.png"/>
          <p:cNvPicPr>
            <a:picLocks noChangeAspect="1"/>
          </p:cNvPicPr>
          <p:nvPr/>
        </p:nvPicPr>
        <p:blipFill>
          <a:blip r:embed="rId3"/>
          <a:stretch>
            <a:fillRect/>
          </a:stretch>
        </p:blipFill>
        <p:spPr>
          <a:xfrm>
            <a:off x="2286000" y="533400"/>
            <a:ext cx="7143750" cy="571500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66</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304800" y="56138"/>
            <a:ext cx="10744200" cy="7171194"/>
          </a:xfrm>
          <a:prstGeom prst="rect">
            <a:avLst/>
          </a:prstGeom>
        </p:spPr>
        <p:txBody>
          <a:bodyPr wrap="square">
            <a:spAutoFit/>
          </a:bodyPr>
          <a:lstStyle/>
          <a:p>
            <a:r>
              <a:rPr lang="en-US" sz="2400" b="1" dirty="0" smtClean="0"/>
              <a:t>Completeness:</a:t>
            </a:r>
            <a:endParaRPr lang="en-US" sz="2400" dirty="0" smtClean="0"/>
          </a:p>
          <a:p>
            <a:r>
              <a:rPr lang="en-US" sz="2400" dirty="0" smtClean="0"/>
              <a:t>Uniform-cost search is complete, such as if there is a solution, UCS will find it.</a:t>
            </a:r>
          </a:p>
          <a:p>
            <a:endParaRPr lang="en-US" sz="2400" dirty="0" smtClean="0"/>
          </a:p>
          <a:p>
            <a:r>
              <a:rPr lang="en-US" sz="2400" b="1" dirty="0" smtClean="0"/>
              <a:t>Time Complexity:</a:t>
            </a:r>
            <a:endParaRPr lang="en-US" sz="2400" dirty="0" smtClean="0"/>
          </a:p>
          <a:p>
            <a:r>
              <a:rPr lang="en-US" sz="2400" dirty="0" smtClean="0"/>
              <a:t>Let C* </a:t>
            </a:r>
            <a:r>
              <a:rPr lang="en-US" sz="2400" b="1" dirty="0" smtClean="0"/>
              <a:t>is Cost of the optimal solution</a:t>
            </a:r>
            <a:r>
              <a:rPr lang="en-US" sz="2400" dirty="0" smtClean="0"/>
              <a:t>, and </a:t>
            </a:r>
            <a:r>
              <a:rPr lang="en-US" sz="2400" b="1" dirty="0" smtClean="0"/>
              <a:t>ε</a:t>
            </a:r>
            <a:r>
              <a:rPr lang="en-US" sz="2400" dirty="0" smtClean="0"/>
              <a:t> is each step to get closer to the goal node. Then the number of steps is = C*/ε+1. Here we have taken +1, as we start from state 0 and end to C*/ε.</a:t>
            </a:r>
          </a:p>
          <a:p>
            <a:r>
              <a:rPr lang="en-US" sz="2400" dirty="0" smtClean="0"/>
              <a:t>Hence, the worst-case time complexity of Uniform-cost search is </a:t>
            </a:r>
            <a:r>
              <a:rPr lang="en-US" sz="2400" b="1" dirty="0" smtClean="0"/>
              <a:t>(b</a:t>
            </a:r>
            <a:r>
              <a:rPr lang="en-US" sz="2400" b="1" baseline="30000" dirty="0" smtClean="0"/>
              <a:t>1 + [C*/ε]</a:t>
            </a:r>
            <a:r>
              <a:rPr lang="en-US" sz="2400" b="1" dirty="0" smtClean="0"/>
              <a:t>)/</a:t>
            </a:r>
            <a:r>
              <a:rPr lang="en-US" sz="2400" dirty="0" smtClean="0"/>
              <a:t>.</a:t>
            </a:r>
          </a:p>
          <a:p>
            <a:endParaRPr lang="en-US" sz="2400" dirty="0" smtClean="0"/>
          </a:p>
          <a:p>
            <a:r>
              <a:rPr lang="en-US" sz="2400" b="1" dirty="0" smtClean="0"/>
              <a:t>Space Complexity:</a:t>
            </a:r>
            <a:endParaRPr lang="en-US" sz="2400" dirty="0" smtClean="0"/>
          </a:p>
          <a:p>
            <a:r>
              <a:rPr lang="en-US" sz="2400" dirty="0" smtClean="0"/>
              <a:t>The same logic is for space complexity so, the worst-case space complexity of Uniform-cost search is </a:t>
            </a:r>
            <a:r>
              <a:rPr lang="en-US" sz="2400" b="1" dirty="0" smtClean="0"/>
              <a:t>(b</a:t>
            </a:r>
            <a:r>
              <a:rPr lang="en-US" sz="2400" b="1" baseline="30000" dirty="0" smtClean="0"/>
              <a:t>1 + [C*/ε]</a:t>
            </a:r>
            <a:r>
              <a:rPr lang="en-US" sz="2400" b="1" dirty="0" smtClean="0"/>
              <a:t>)</a:t>
            </a:r>
            <a:r>
              <a:rPr lang="en-US" sz="2400" dirty="0" smtClean="0"/>
              <a:t>.</a:t>
            </a:r>
          </a:p>
          <a:p>
            <a:endParaRPr lang="en-US" sz="2400" dirty="0" smtClean="0"/>
          </a:p>
          <a:p>
            <a:r>
              <a:rPr lang="en-US" sz="2400" b="1" dirty="0" smtClean="0"/>
              <a:t>Optimal:</a:t>
            </a:r>
            <a:endParaRPr lang="en-US" sz="2400" dirty="0" smtClean="0"/>
          </a:p>
          <a:p>
            <a:r>
              <a:rPr lang="en-US" sz="2400" dirty="0" smtClean="0"/>
              <a:t>Uniform-cost search is always optimal as it only selects a path with the lowest path cost.</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67</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533400" y="706934"/>
            <a:ext cx="10820400" cy="5693866"/>
          </a:xfrm>
          <a:prstGeom prst="rect">
            <a:avLst/>
          </a:prstGeom>
        </p:spPr>
        <p:txBody>
          <a:bodyPr wrap="square">
            <a:spAutoFit/>
          </a:bodyPr>
          <a:lstStyle/>
          <a:p>
            <a:r>
              <a:rPr lang="en-US" sz="2400" b="1" dirty="0" smtClean="0"/>
              <a:t>Advantages:</a:t>
            </a:r>
          </a:p>
          <a:p>
            <a:endParaRPr lang="en-US" sz="2400" dirty="0" smtClean="0"/>
          </a:p>
          <a:p>
            <a:r>
              <a:rPr lang="en-US" sz="2400" dirty="0" smtClean="0"/>
              <a:t>Uniform cost search is optimal because at every state the path with the least cost is chosen.</a:t>
            </a:r>
          </a:p>
          <a:p>
            <a:endParaRPr lang="en-US" sz="2400" dirty="0" smtClean="0"/>
          </a:p>
          <a:p>
            <a:endParaRPr lang="en-US" sz="2400" dirty="0" smtClean="0"/>
          </a:p>
          <a:p>
            <a:r>
              <a:rPr lang="en-US" sz="2400" b="1" dirty="0" smtClean="0"/>
              <a:t>Disadvantages:</a:t>
            </a:r>
          </a:p>
          <a:p>
            <a:endParaRPr lang="en-US" sz="2400" dirty="0" smtClean="0"/>
          </a:p>
          <a:p>
            <a:r>
              <a:rPr lang="en-US" sz="2400" dirty="0" smtClean="0"/>
              <a:t>It does not care about the number of steps involve in searching and only concerned about path cost. </a:t>
            </a:r>
          </a:p>
          <a:p>
            <a:endParaRPr lang="en-US" sz="2400" dirty="0" smtClean="0"/>
          </a:p>
          <a:p>
            <a:r>
              <a:rPr lang="en-US" sz="2400" dirty="0" smtClean="0"/>
              <a:t>Due to which this algorithm might get stuck in an infinite loop.</a:t>
            </a:r>
          </a:p>
          <a:p>
            <a:endParaRPr lang="en-US" sz="2400" dirty="0" smtClean="0"/>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68</a:t>
            </a:fld>
            <a:endParaRPr lang="en-US"/>
          </a:p>
        </p:txBody>
      </p:sp>
      <p:pic>
        <p:nvPicPr>
          <p:cNvPr id="5" name="Picture 4" descr="final_5da5cd5acb3ad900136b4494_72001.gif"/>
          <p:cNvPicPr>
            <a:picLocks noChangeAspect="1"/>
          </p:cNvPicPr>
          <p:nvPr/>
        </p:nvPicPr>
        <p:blipFill>
          <a:blip r:embed="rId2"/>
          <a:stretch>
            <a:fillRect/>
          </a:stretch>
        </p:blipFill>
        <p:spPr>
          <a:xfrm>
            <a:off x="2057400" y="304800"/>
            <a:ext cx="7924800" cy="5943600"/>
          </a:xfrm>
          <a:prstGeom prst="rect">
            <a:avLst/>
          </a:prstGeom>
        </p:spPr>
      </p:pic>
      <p:pic>
        <p:nvPicPr>
          <p:cNvPr id="6"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69</a:t>
            </a:fld>
            <a:endParaRP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5" name="Rectangle 4"/>
          <p:cNvSpPr/>
          <p:nvPr/>
        </p:nvSpPr>
        <p:spPr>
          <a:xfrm>
            <a:off x="609600" y="609600"/>
            <a:ext cx="10439400" cy="1692771"/>
          </a:xfrm>
          <a:prstGeom prst="rect">
            <a:avLst/>
          </a:prstGeom>
        </p:spPr>
        <p:txBody>
          <a:bodyPr wrap="square">
            <a:spAutoFit/>
          </a:bodyPr>
          <a:lstStyle/>
          <a:p>
            <a:r>
              <a:rPr lang="en-US" sz="2800" b="1" dirty="0" smtClean="0"/>
              <a:t>Comparison of Various Algorithms Complexities</a:t>
            </a:r>
          </a:p>
          <a:p>
            <a:endParaRPr lang="en-US" sz="2800" b="1" dirty="0" smtClean="0"/>
          </a:p>
          <a:p>
            <a:r>
              <a:rPr lang="en-US" sz="2400" dirty="0" smtClean="0"/>
              <a:t>Let us see the performance of uninformed algorithms based on various criteria −</a:t>
            </a:r>
            <a:endParaRPr lang="en-US" sz="2400" dirty="0"/>
          </a:p>
        </p:txBody>
      </p:sp>
      <p:graphicFrame>
        <p:nvGraphicFramePr>
          <p:cNvPr id="7" name="Table 6"/>
          <p:cNvGraphicFramePr>
            <a:graphicFrameLocks noGrp="1"/>
          </p:cNvGraphicFramePr>
          <p:nvPr/>
        </p:nvGraphicFramePr>
        <p:xfrm>
          <a:off x="1524001" y="2286000"/>
          <a:ext cx="9067798" cy="3429000"/>
        </p:xfrm>
        <a:graphic>
          <a:graphicData uri="http://schemas.openxmlformats.org/drawingml/2006/table">
            <a:tbl>
              <a:tblPr/>
              <a:tblGrid>
                <a:gridCol w="2514599"/>
                <a:gridCol w="2261960"/>
                <a:gridCol w="2068990"/>
                <a:gridCol w="2222249"/>
              </a:tblGrid>
              <a:tr h="880419">
                <a:tc>
                  <a:txBody>
                    <a:bodyPr/>
                    <a:lstStyle/>
                    <a:p>
                      <a:pPr algn="ctr" fontAlgn="ctr"/>
                      <a:r>
                        <a:rPr lang="en-US" sz="2400" b="1"/>
                        <a:t>Criterion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400" b="1" dirty="0" smtClean="0"/>
                        <a:t>Breadth First</a:t>
                      </a:r>
                      <a:endParaRPr lang="en-US" sz="2400" b="1" dirty="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400" b="1" dirty="0"/>
                        <a:t>Depth First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2400" b="1" dirty="0"/>
                        <a:t>Uniform Cost</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556054">
                <a:tc>
                  <a:txBody>
                    <a:bodyPr/>
                    <a:lstStyle/>
                    <a:p>
                      <a:pPr algn="ctr" fontAlgn="t"/>
                      <a:r>
                        <a:rPr lang="en-US" sz="2400" b="1"/>
                        <a:t>Time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d</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m</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d</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56054">
                <a:tc>
                  <a:txBody>
                    <a:bodyPr/>
                    <a:lstStyle/>
                    <a:p>
                      <a:pPr algn="ctr" fontAlgn="t"/>
                      <a:r>
                        <a:rPr lang="en-US" sz="2400" b="1"/>
                        <a:t>Space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d</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m</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b</a:t>
                      </a:r>
                      <a:r>
                        <a:rPr lang="en-US" sz="2400" baseline="30000"/>
                        <a:t>d</a:t>
                      </a:r>
                      <a:endParaRPr lang="en-US" sz="2400"/>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556054">
                <a:tc>
                  <a:txBody>
                    <a:bodyPr/>
                    <a:lstStyle/>
                    <a:p>
                      <a:pPr algn="ctr" fontAlgn="t"/>
                      <a:r>
                        <a:rPr lang="en-US" sz="2400" b="1"/>
                        <a:t>Optimality</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Yes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No</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Yes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880419">
                <a:tc>
                  <a:txBody>
                    <a:bodyPr/>
                    <a:lstStyle/>
                    <a:p>
                      <a:pPr algn="ctr" fontAlgn="t"/>
                      <a:r>
                        <a:rPr lang="en-US" sz="2400" b="1" dirty="0"/>
                        <a:t>Completeness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Yes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a:t>No</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ctr" fontAlgn="t"/>
                      <a:r>
                        <a:rPr lang="en-US" sz="2400" dirty="0"/>
                        <a:t>Yes</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Programming Without and With AI</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graphicFrame>
        <p:nvGraphicFramePr>
          <p:cNvPr id="6" name="Table 5"/>
          <p:cNvGraphicFramePr>
            <a:graphicFrameLocks noGrp="1"/>
          </p:cNvGraphicFramePr>
          <p:nvPr/>
        </p:nvGraphicFramePr>
        <p:xfrm>
          <a:off x="1524000" y="1348990"/>
          <a:ext cx="9067800" cy="4670810"/>
        </p:xfrm>
        <a:graphic>
          <a:graphicData uri="http://schemas.openxmlformats.org/drawingml/2006/table">
            <a:tbl>
              <a:tblPr/>
              <a:tblGrid>
                <a:gridCol w="4288434"/>
                <a:gridCol w="4779366"/>
              </a:tblGrid>
              <a:tr h="502805">
                <a:tc>
                  <a:txBody>
                    <a:bodyPr/>
                    <a:lstStyle/>
                    <a:p>
                      <a:pPr algn="ctr" fontAlgn="t"/>
                      <a:r>
                        <a:rPr lang="en-US" sz="1800" b="1" dirty="0"/>
                        <a:t>Programming Without 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US" sz="1800" b="1" dirty="0"/>
                        <a:t>Programming With AI</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1321473">
                <a:tc>
                  <a:txBody>
                    <a:bodyPr/>
                    <a:lstStyle/>
                    <a:p>
                      <a:pPr fontAlgn="t"/>
                      <a:r>
                        <a:rPr lang="en-US" sz="1800" dirty="0"/>
                        <a:t>A computer program without AI can answer the </a:t>
                      </a:r>
                      <a:r>
                        <a:rPr lang="en-US" sz="1800" b="1" dirty="0"/>
                        <a:t>specific</a:t>
                      </a:r>
                      <a:r>
                        <a:rPr lang="en-US" sz="1800" dirty="0"/>
                        <a:t> questions it is meant to solve.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t>A computer program with AI can answer the </a:t>
                      </a:r>
                      <a:r>
                        <a:rPr lang="en-US" sz="1800" b="1" dirty="0"/>
                        <a:t>generic</a:t>
                      </a:r>
                      <a:r>
                        <a:rPr lang="en-US" sz="1800" dirty="0"/>
                        <a:t> questions it is meant to solve.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757122">
                <a:tc>
                  <a:txBody>
                    <a:bodyPr/>
                    <a:lstStyle/>
                    <a:p>
                      <a:pPr fontAlgn="ctr"/>
                      <a:r>
                        <a:rPr lang="en-US" sz="1800" dirty="0"/>
                        <a:t>Modification in the program leads to change in its structure.</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dirty="0"/>
                        <a:t>AI programs can absorb new modifications by putting highly independent pieces of information together. Hence you can modify even a minute piece of information of program without affecting its structure.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1089410">
                <a:tc>
                  <a:txBody>
                    <a:bodyPr/>
                    <a:lstStyle/>
                    <a:p>
                      <a:pPr fontAlgn="t"/>
                      <a:r>
                        <a:rPr lang="en-US" sz="1800" dirty="0"/>
                        <a:t>Modification is not quick and easy. It may lead to affecting the program adversely.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ctr"/>
                      <a:r>
                        <a:rPr lang="en-US" sz="1800" dirty="0"/>
                        <a:t>Quick and Easy program modification.</a:t>
                      </a:r>
                    </a:p>
                  </a:txBody>
                  <a:tcPr marL="76200" marR="76200" marT="76200" marB="76200"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70</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Pure Heuristic Search</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457200" y="1066800"/>
            <a:ext cx="11353800" cy="4955203"/>
          </a:xfrm>
          <a:prstGeom prst="rect">
            <a:avLst/>
          </a:prstGeom>
        </p:spPr>
        <p:txBody>
          <a:bodyPr wrap="square">
            <a:spAutoFit/>
          </a:bodyPr>
          <a:lstStyle/>
          <a:p>
            <a:pPr>
              <a:buFont typeface="Wingdings" pitchFamily="2" charset="2"/>
              <a:buChar char="Ø"/>
            </a:pPr>
            <a:r>
              <a:rPr lang="en-US" sz="2400" dirty="0" smtClean="0"/>
              <a:t>It expands nodes in the order of their heuristic values. </a:t>
            </a:r>
          </a:p>
          <a:p>
            <a:pPr>
              <a:buFont typeface="Wingdings" pitchFamily="2" charset="2"/>
              <a:buChar char="Ø"/>
            </a:pPr>
            <a:endParaRPr lang="en-US" sz="2400" dirty="0" smtClean="0"/>
          </a:p>
          <a:p>
            <a:pPr>
              <a:buFont typeface="Wingdings" pitchFamily="2" charset="2"/>
              <a:buChar char="Ø"/>
            </a:pPr>
            <a:r>
              <a:rPr lang="en-US" sz="2400" dirty="0" smtClean="0"/>
              <a:t>It creates two lists, a closed list for the already expanded nodes and an open list for the created but unexpanded nodes.</a:t>
            </a:r>
          </a:p>
          <a:p>
            <a:pPr>
              <a:buFont typeface="Wingdings" pitchFamily="2" charset="2"/>
              <a:buChar char="Ø"/>
            </a:pPr>
            <a:endParaRPr lang="en-US" sz="2400" dirty="0" smtClean="0"/>
          </a:p>
          <a:p>
            <a:pPr>
              <a:buFont typeface="Wingdings" pitchFamily="2" charset="2"/>
              <a:buChar char="Ø"/>
            </a:pPr>
            <a:r>
              <a:rPr lang="en-US" sz="2400" dirty="0" smtClean="0"/>
              <a:t>In each iteration, a node with a minimum heuristic value is expanded, all its child nodes are created and placed in the closed list. </a:t>
            </a:r>
          </a:p>
          <a:p>
            <a:pPr>
              <a:buFont typeface="Wingdings" pitchFamily="2" charset="2"/>
              <a:buChar char="Ø"/>
            </a:pPr>
            <a:endParaRPr lang="en-US" sz="2400" dirty="0" smtClean="0"/>
          </a:p>
          <a:p>
            <a:pPr>
              <a:buFont typeface="Wingdings" pitchFamily="2" charset="2"/>
              <a:buChar char="Ø"/>
            </a:pPr>
            <a:r>
              <a:rPr lang="en-US" sz="2400" dirty="0" smtClean="0"/>
              <a:t>Then, the heuristic function is applied to the child nodes and they are placed in the open list according to their heuristic value. </a:t>
            </a:r>
          </a:p>
          <a:p>
            <a:pPr>
              <a:buFont typeface="Wingdings" pitchFamily="2" charset="2"/>
              <a:buChar char="Ø"/>
            </a:pPr>
            <a:endParaRPr lang="en-US" sz="2400" dirty="0" smtClean="0"/>
          </a:p>
          <a:p>
            <a:pPr>
              <a:buFont typeface="Wingdings" pitchFamily="2" charset="2"/>
              <a:buChar char="Ø"/>
            </a:pPr>
            <a:r>
              <a:rPr lang="en-US" sz="2400" dirty="0" smtClean="0"/>
              <a:t>The shorter paths are saved and the longer ones are disposed.</a:t>
            </a:r>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71</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A *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457200" y="1066800"/>
            <a:ext cx="11353800" cy="5693866"/>
          </a:xfrm>
          <a:prstGeom prst="rect">
            <a:avLst/>
          </a:prstGeom>
        </p:spPr>
        <p:txBody>
          <a:bodyPr wrap="square">
            <a:spAutoFit/>
          </a:bodyPr>
          <a:lstStyle/>
          <a:p>
            <a:r>
              <a:rPr lang="en-US" sz="2400" dirty="0" smtClean="0"/>
              <a:t>It is best-known form of Best First search. </a:t>
            </a:r>
          </a:p>
          <a:p>
            <a:endParaRPr lang="en-US" sz="2400" dirty="0" smtClean="0"/>
          </a:p>
          <a:p>
            <a:r>
              <a:rPr lang="en-US" sz="2400" dirty="0" smtClean="0"/>
              <a:t>It avoids expanding paths that are already expensive, but expands most promising paths first.</a:t>
            </a:r>
          </a:p>
          <a:p>
            <a:endParaRPr lang="en-US" sz="2400" dirty="0" smtClean="0"/>
          </a:p>
          <a:p>
            <a:r>
              <a:rPr lang="en-US" sz="2400" dirty="0" smtClean="0"/>
              <a:t>			f(n) = g(n) + h(n), </a:t>
            </a:r>
          </a:p>
          <a:p>
            <a:endParaRPr lang="en-US" sz="2400" dirty="0" smtClean="0"/>
          </a:p>
          <a:p>
            <a:r>
              <a:rPr lang="en-US" sz="2400" dirty="0" smtClean="0"/>
              <a:t>Where, 	g(n) the cost (so far) to reach the node</a:t>
            </a:r>
          </a:p>
          <a:p>
            <a:endParaRPr lang="en-US" sz="2400" dirty="0" smtClean="0"/>
          </a:p>
          <a:p>
            <a:r>
              <a:rPr lang="en-US" sz="2400" dirty="0" smtClean="0"/>
              <a:t>		h(n) estimated cost to get from the node to the goal</a:t>
            </a:r>
          </a:p>
          <a:p>
            <a:endParaRPr lang="en-US" sz="2400" dirty="0" smtClean="0"/>
          </a:p>
          <a:p>
            <a:r>
              <a:rPr lang="en-US" sz="2400" dirty="0" smtClean="0"/>
              <a:t>		f(n) estimated total cost of path through n to goal. It is implemented 			using 	priority queue by increasing f(n).</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72</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Greedy Best First Search</a:t>
            </a:r>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6" name="Rectangle 5"/>
          <p:cNvSpPr/>
          <p:nvPr/>
        </p:nvSpPr>
        <p:spPr>
          <a:xfrm>
            <a:off x="457200" y="1346061"/>
            <a:ext cx="11353800" cy="4216539"/>
          </a:xfrm>
          <a:prstGeom prst="rect">
            <a:avLst/>
          </a:prstGeom>
        </p:spPr>
        <p:txBody>
          <a:bodyPr wrap="square">
            <a:spAutoFit/>
          </a:bodyPr>
          <a:lstStyle/>
          <a:p>
            <a:r>
              <a:rPr lang="en-US" sz="2400" dirty="0" smtClean="0"/>
              <a:t>It expands the node that is estimated to be closest to goal. </a:t>
            </a:r>
          </a:p>
          <a:p>
            <a:endParaRPr lang="en-US" sz="2400" dirty="0" smtClean="0"/>
          </a:p>
          <a:p>
            <a:r>
              <a:rPr lang="en-US" sz="2400" dirty="0" smtClean="0"/>
              <a:t>It expands nodes based on f(n) = h(n). </a:t>
            </a:r>
          </a:p>
          <a:p>
            <a:endParaRPr lang="en-US" sz="2400" dirty="0" smtClean="0"/>
          </a:p>
          <a:p>
            <a:r>
              <a:rPr lang="en-US" sz="2400" dirty="0" smtClean="0"/>
              <a:t>It is implemented using priority queue.</a:t>
            </a:r>
          </a:p>
          <a:p>
            <a:endParaRPr lang="en-US" sz="2400" dirty="0" smtClean="0"/>
          </a:p>
          <a:p>
            <a:endParaRPr lang="en-US" sz="2400" dirty="0" smtClean="0"/>
          </a:p>
          <a:p>
            <a:endParaRPr lang="en-US" sz="2400" dirty="0" smtClean="0"/>
          </a:p>
          <a:p>
            <a:r>
              <a:rPr lang="en-US" sz="2400" b="1" dirty="0" smtClean="0"/>
              <a:t>Disadvantage</a:t>
            </a:r>
            <a:r>
              <a:rPr lang="en-US" sz="2400" dirty="0" smtClean="0"/>
              <a:t> − It can get stuck in loops. It is not optimal.</a:t>
            </a:r>
          </a:p>
          <a:p>
            <a:pPr algn="just"/>
            <a:endParaRPr lang="en-US" sz="2400" dirty="0" smtClean="0"/>
          </a:p>
          <a:p>
            <a:pPr algn="just"/>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1"/>
          <p:cNvSpPr txBox="1">
            <a:spLocks noGrp="1"/>
          </p:cNvSpPr>
          <p:nvPr>
            <p:ph type="ctrTitle"/>
          </p:nvPr>
        </p:nvSpPr>
        <p:spPr>
          <a:xfrm>
            <a:off x="1219200" y="3048000"/>
            <a:ext cx="10287000" cy="2387600"/>
          </a:xfrm>
          <a:prstGeom prst="rect">
            <a:avLst/>
          </a:prstGeom>
          <a:noFill/>
          <a:ln>
            <a:noFill/>
          </a:ln>
        </p:spPr>
        <p:txBody>
          <a:bodyPr spcFirstLastPara="1" wrap="square" lIns="91425" tIns="45700" rIns="91425" bIns="45700" anchor="b" anchorCtr="0">
            <a:noAutofit/>
          </a:bodyPr>
          <a:lstStyle/>
          <a:p>
            <a:r>
              <a:rPr lang="en-US" dirty="0" smtClean="0"/>
              <a:t>Artificial Intelligence </a:t>
            </a:r>
            <a:br>
              <a:rPr lang="en-US" dirty="0" smtClean="0"/>
            </a:br>
            <a:r>
              <a:rPr lang="en-US" dirty="0" smtClean="0"/>
              <a:t/>
            </a:r>
            <a:br>
              <a:rPr lang="en-US" dirty="0" smtClean="0"/>
            </a:br>
            <a:r>
              <a:rPr lang="en-US" dirty="0" smtClean="0"/>
              <a:t>AI  </a:t>
            </a:r>
            <a:r>
              <a:rPr lang="en-US" dirty="0" err="1" smtClean="0"/>
              <a:t>vs</a:t>
            </a:r>
            <a:r>
              <a:rPr lang="en-US" dirty="0" smtClean="0"/>
              <a:t>  ML  </a:t>
            </a:r>
            <a:r>
              <a:rPr lang="en-US" dirty="0" err="1" smtClean="0"/>
              <a:t>vs</a:t>
            </a:r>
            <a:r>
              <a:rPr lang="en-US" dirty="0" smtClean="0"/>
              <a:t>  DL</a:t>
            </a:r>
            <a:r>
              <a:rPr lang="en-US" b="0" dirty="0" smtClean="0"/>
              <a:t/>
            </a:r>
            <a:br>
              <a:rPr lang="en-US" b="0" dirty="0" smtClean="0"/>
            </a:br>
            <a:endParaRPr lang="en-US" dirty="0"/>
          </a:p>
        </p:txBody>
      </p:sp>
      <p:sp>
        <p:nvSpPr>
          <p:cNvPr id="335" name="Google Shape;335;p21"/>
          <p:cNvSpPr txBox="1">
            <a:spLocks noGrp="1"/>
          </p:cNvSpPr>
          <p:nvPr>
            <p:ph type="sldNum" idx="12"/>
          </p:nvPr>
        </p:nvSpPr>
        <p:spPr>
          <a:xfrm>
            <a:off x="8610600" y="6356349"/>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73</a:t>
            </a:fld>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Definitions</a:t>
            </a:r>
            <a:endParaRPr/>
          </a:p>
        </p:txBody>
      </p:sp>
      <p:sp>
        <p:nvSpPr>
          <p:cNvPr id="237" name="Google Shape;237;p11"/>
          <p:cNvSpPr txBox="1">
            <a:spLocks noGrp="1"/>
          </p:cNvSpPr>
          <p:nvPr>
            <p:ph type="body" idx="1"/>
          </p:nvPr>
        </p:nvSpPr>
        <p:spPr>
          <a:xfrm>
            <a:off x="838200" y="1825625"/>
            <a:ext cx="5897880" cy="4351338"/>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SzPts val="2400"/>
              <a:buNone/>
            </a:pPr>
            <a:r>
              <a:rPr lang="en-US"/>
              <a:t>▪Artificial Intelligence</a:t>
            </a:r>
            <a:endParaRPr/>
          </a:p>
          <a:p>
            <a:pPr marL="76200" lvl="0" indent="0" algn="l" rtl="0">
              <a:lnSpc>
                <a:spcPct val="90000"/>
              </a:lnSpc>
              <a:spcBef>
                <a:spcPts val="1000"/>
              </a:spcBef>
              <a:spcAft>
                <a:spcPts val="0"/>
              </a:spcAft>
              <a:buSzPts val="2400"/>
              <a:buNone/>
            </a:pPr>
            <a:r>
              <a:rPr lang="en-US"/>
              <a:t>▪Machine Learning</a:t>
            </a:r>
            <a:endParaRPr/>
          </a:p>
          <a:p>
            <a:pPr marL="76200" lvl="0" indent="0" algn="l" rtl="0">
              <a:lnSpc>
                <a:spcPct val="90000"/>
              </a:lnSpc>
              <a:spcBef>
                <a:spcPts val="1000"/>
              </a:spcBef>
              <a:spcAft>
                <a:spcPts val="0"/>
              </a:spcAft>
              <a:buSzPts val="2400"/>
              <a:buNone/>
            </a:pPr>
            <a:r>
              <a:rPr lang="en-US"/>
              <a:t>▪Deep Learning</a:t>
            </a:r>
            <a:endParaRPr/>
          </a:p>
        </p:txBody>
      </p:sp>
      <p:sp>
        <p:nvSpPr>
          <p:cNvPr id="238" name="Google Shape;23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74</a:t>
            </a:fld>
            <a:endParaRPr/>
          </a:p>
        </p:txBody>
      </p:sp>
      <p:grpSp>
        <p:nvGrpSpPr>
          <p:cNvPr id="2" name="Google Shape;239;p11"/>
          <p:cNvGrpSpPr/>
          <p:nvPr/>
        </p:nvGrpSpPr>
        <p:grpSpPr>
          <a:xfrm>
            <a:off x="4851400" y="365125"/>
            <a:ext cx="5897880" cy="5811838"/>
            <a:chOff x="2961500" y="961400"/>
            <a:chExt cx="3221100" cy="3220500"/>
          </a:xfrm>
        </p:grpSpPr>
        <p:sp>
          <p:nvSpPr>
            <p:cNvPr id="240" name="Google Shape;240;p11"/>
            <p:cNvSpPr/>
            <p:nvPr/>
          </p:nvSpPr>
          <p:spPr>
            <a:xfrm>
              <a:off x="2961500" y="961400"/>
              <a:ext cx="3221100" cy="3220500"/>
            </a:xfrm>
            <a:prstGeom prst="ellipse">
              <a:avLst/>
            </a:prstGeom>
            <a:solidFill>
              <a:srgbClr val="2F549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11"/>
            <p:cNvSpPr txBox="1"/>
            <p:nvPr/>
          </p:nvSpPr>
          <p:spPr>
            <a:xfrm>
              <a:off x="3782900" y="1060200"/>
              <a:ext cx="1592672" cy="688456"/>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Roboto"/>
                  <a:ea typeface="Roboto"/>
                  <a:cs typeface="Roboto"/>
                  <a:sym typeface="Roboto"/>
                </a:rPr>
                <a:t>Artificial Intelligence</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Roboto"/>
                  <a:ea typeface="Roboto"/>
                  <a:cs typeface="Roboto"/>
                  <a:sym typeface="Roboto"/>
                </a:rPr>
                <a:t>A program that can sense, reason, act and adopt</a:t>
              </a:r>
              <a:endParaRPr sz="1200" b="0" i="0" u="none" strike="noStrike" cap="none">
                <a:solidFill>
                  <a:srgbClr val="FFFFFF"/>
                </a:solidFill>
                <a:latin typeface="Roboto"/>
                <a:ea typeface="Roboto"/>
                <a:cs typeface="Roboto"/>
                <a:sym typeface="Roboto"/>
              </a:endParaRPr>
            </a:p>
          </p:txBody>
        </p:sp>
      </p:grpSp>
      <p:grpSp>
        <p:nvGrpSpPr>
          <p:cNvPr id="3" name="Google Shape;242;p11"/>
          <p:cNvGrpSpPr/>
          <p:nvPr/>
        </p:nvGrpSpPr>
        <p:grpSpPr>
          <a:xfrm>
            <a:off x="5709920" y="2039840"/>
            <a:ext cx="4354268" cy="4081174"/>
            <a:chOff x="3403877" y="1756621"/>
            <a:chExt cx="2338409" cy="2425471"/>
          </a:xfrm>
        </p:grpSpPr>
        <p:sp>
          <p:nvSpPr>
            <p:cNvPr id="243" name="Google Shape;243;p11"/>
            <p:cNvSpPr/>
            <p:nvPr/>
          </p:nvSpPr>
          <p:spPr>
            <a:xfrm>
              <a:off x="3403877" y="1756621"/>
              <a:ext cx="2338409" cy="2425471"/>
            </a:xfrm>
            <a:prstGeom prst="ellipse">
              <a:avLst/>
            </a:prstGeom>
            <a:solidFill>
              <a:srgbClr val="1D7E7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11"/>
            <p:cNvSpPr txBox="1"/>
            <p:nvPr/>
          </p:nvSpPr>
          <p:spPr>
            <a:xfrm>
              <a:off x="3886825" y="1897197"/>
              <a:ext cx="1423650" cy="717373"/>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FFFFFF"/>
                  </a:solidFill>
                  <a:latin typeface="Roboto"/>
                  <a:ea typeface="Roboto"/>
                  <a:cs typeface="Roboto"/>
                  <a:sym typeface="Roboto"/>
                </a:rPr>
                <a:t>Machine Learning</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Roboto"/>
                  <a:ea typeface="Roboto"/>
                  <a:cs typeface="Roboto"/>
                  <a:sym typeface="Roboto"/>
                </a:rPr>
                <a:t>Algorithms whose performance increases over the time</a:t>
              </a:r>
              <a:endParaRPr sz="1200" b="0" i="0" u="none" strike="noStrike" cap="none">
                <a:solidFill>
                  <a:srgbClr val="FFFFFF"/>
                </a:solidFill>
                <a:latin typeface="Roboto"/>
                <a:ea typeface="Roboto"/>
                <a:cs typeface="Roboto"/>
                <a:sym typeface="Roboto"/>
              </a:endParaRPr>
            </a:p>
          </p:txBody>
        </p:sp>
      </p:grpSp>
      <p:grpSp>
        <p:nvGrpSpPr>
          <p:cNvPr id="4" name="Google Shape;245;p11"/>
          <p:cNvGrpSpPr/>
          <p:nvPr/>
        </p:nvGrpSpPr>
        <p:grpSpPr>
          <a:xfrm>
            <a:off x="6355396" y="3561241"/>
            <a:ext cx="3036968" cy="2504651"/>
            <a:chOff x="3833620" y="2704915"/>
            <a:chExt cx="1476900" cy="1477200"/>
          </a:xfrm>
        </p:grpSpPr>
        <p:sp>
          <p:nvSpPr>
            <p:cNvPr id="246" name="Google Shape;246;p11"/>
            <p:cNvSpPr/>
            <p:nvPr/>
          </p:nvSpPr>
          <p:spPr>
            <a:xfrm>
              <a:off x="3833620" y="2704915"/>
              <a:ext cx="1476900" cy="1477200"/>
            </a:xfrm>
            <a:prstGeom prst="ellipse">
              <a:avLst/>
            </a:prstGeom>
            <a:solidFill>
              <a:srgbClr val="249C9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1"/>
            <p:cNvSpPr txBox="1"/>
            <p:nvPr/>
          </p:nvSpPr>
          <p:spPr>
            <a:xfrm>
              <a:off x="3957047" y="2899566"/>
              <a:ext cx="1230000" cy="892821"/>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FFFFFF"/>
                  </a:solidFill>
                  <a:latin typeface="Roboto"/>
                  <a:ea typeface="Roboto"/>
                  <a:cs typeface="Roboto"/>
                  <a:sym typeface="Roboto"/>
                </a:rPr>
                <a:t>Deep Learning</a:t>
              </a:r>
              <a:endParaRPr/>
            </a:p>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Roboto"/>
                  <a:ea typeface="Roboto"/>
                  <a:cs typeface="Roboto"/>
                  <a:sym typeface="Roboto"/>
                </a:rPr>
                <a:t>Subset of Ml in which multi layered neural networks learn from vast amount of data</a:t>
              </a:r>
              <a:endParaRPr sz="1300" b="0" i="0" u="none" strike="noStrike" cap="none">
                <a:solidFill>
                  <a:srgbClr val="FFFFFF"/>
                </a:solidFill>
                <a:latin typeface="Roboto"/>
                <a:ea typeface="Roboto"/>
                <a:cs typeface="Roboto"/>
                <a:sym typeface="Roboto"/>
              </a:endParaRPr>
            </a:p>
          </p:txBody>
        </p:sp>
      </p:grpSp>
      <p:pic>
        <p:nvPicPr>
          <p:cNvPr id="14"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75</a:t>
            </a:fld>
            <a:endParaRPr/>
          </a:p>
        </p:txBody>
      </p:sp>
      <p:sp>
        <p:nvSpPr>
          <p:cNvPr id="273" name="Google Shape;273;p14"/>
          <p:cNvSpPr txBox="1"/>
          <p:nvPr/>
        </p:nvSpPr>
        <p:spPr>
          <a:xfrm>
            <a:off x="655325" y="721180"/>
            <a:ext cx="9013200" cy="981600"/>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Calibri"/>
                <a:ea typeface="Calibri"/>
                <a:cs typeface="Calibri"/>
                <a:sym typeface="Calibri"/>
              </a:rPr>
              <a:t>Machine Learning </a:t>
            </a:r>
            <a:endParaRPr/>
          </a:p>
        </p:txBody>
      </p:sp>
      <p:sp>
        <p:nvSpPr>
          <p:cNvPr id="274" name="Google Shape;274;p14"/>
          <p:cNvSpPr txBox="1"/>
          <p:nvPr/>
        </p:nvSpPr>
        <p:spPr>
          <a:xfrm>
            <a:off x="655320" y="1896119"/>
            <a:ext cx="10073700" cy="2882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000"/>
              </a:spcBef>
              <a:spcAft>
                <a:spcPts val="0"/>
              </a:spcAft>
              <a:buNone/>
            </a:pPr>
            <a:r>
              <a:rPr lang="en-US" sz="2000" b="0" i="0" u="none" strike="noStrike" cap="none" dirty="0">
                <a:solidFill>
                  <a:srgbClr val="222A35"/>
                </a:solidFill>
                <a:latin typeface="Arial"/>
                <a:ea typeface="Arial"/>
                <a:cs typeface="Arial"/>
                <a:sym typeface="Arial"/>
              </a:rPr>
              <a:t>“The process by which a computer is able to improve its own performance (as in analyzing image files) by continuously incorporating new data into an existing statistical model” </a:t>
            </a:r>
            <a:r>
              <a:rPr lang="en-US" sz="2000" b="0" i="0" u="none" strike="noStrike" cap="none" dirty="0" smtClean="0">
                <a:solidFill>
                  <a:srgbClr val="222A35"/>
                </a:solidFill>
                <a:latin typeface="Arial"/>
                <a:ea typeface="Arial"/>
                <a:cs typeface="Arial"/>
                <a:sym typeface="Arial"/>
              </a:rPr>
              <a:t> </a:t>
            </a:r>
            <a:endParaRPr/>
          </a:p>
          <a:p>
            <a:pPr marL="0" marR="0" lvl="0" indent="0" algn="l" rtl="0">
              <a:lnSpc>
                <a:spcPct val="100000"/>
              </a:lnSpc>
              <a:spcBef>
                <a:spcPts val="1000"/>
              </a:spcBef>
              <a:spcAft>
                <a:spcPts val="0"/>
              </a:spcAft>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None/>
            </a:pPr>
            <a:r>
              <a:rPr lang="en-US" sz="2000" b="0" i="0" u="none" strike="noStrike" cap="none" dirty="0">
                <a:solidFill>
                  <a:srgbClr val="222A35"/>
                </a:solidFill>
                <a:latin typeface="Arial"/>
                <a:ea typeface="Arial"/>
                <a:cs typeface="Arial"/>
                <a:sym typeface="Arial"/>
              </a:rPr>
              <a:t>“Building algorithms that allow computers to develop new behaviors based on experience” — Adam </a:t>
            </a:r>
            <a:r>
              <a:rPr lang="en-US" sz="2000" b="0" i="0" u="none" strike="noStrike" cap="none" dirty="0" err="1">
                <a:solidFill>
                  <a:srgbClr val="222A35"/>
                </a:solidFill>
                <a:latin typeface="Arial"/>
                <a:ea typeface="Arial"/>
                <a:cs typeface="Arial"/>
                <a:sym typeface="Arial"/>
              </a:rPr>
              <a:t>Piore</a:t>
            </a:r>
            <a:endParaRPr sz="2000" b="0" i="0" u="none" strike="noStrike" cap="none">
              <a:solidFill>
                <a:srgbClr val="222A35"/>
              </a:solidFill>
              <a:latin typeface="Arial"/>
              <a:ea typeface="Arial"/>
              <a:cs typeface="Arial"/>
              <a:sym typeface="Arial"/>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Machine Learning</a:t>
            </a:r>
            <a:endParaRPr/>
          </a:p>
        </p:txBody>
      </p:sp>
      <p:pic>
        <p:nvPicPr>
          <p:cNvPr id="280" name="Google Shape;280;p15"/>
          <p:cNvPicPr preferRelativeResize="0"/>
          <p:nvPr/>
        </p:nvPicPr>
        <p:blipFill rotWithShape="1">
          <a:blip r:embed="rId3">
            <a:alphaModFix/>
          </a:blip>
          <a:srcRect/>
          <a:stretch/>
        </p:blipFill>
        <p:spPr>
          <a:xfrm>
            <a:off x="1735799" y="3336153"/>
            <a:ext cx="8720401" cy="2766334"/>
          </a:xfrm>
          <a:prstGeom prst="rect">
            <a:avLst/>
          </a:prstGeom>
          <a:noFill/>
          <a:ln>
            <a:noFill/>
          </a:ln>
        </p:spPr>
      </p:pic>
      <p:sp>
        <p:nvSpPr>
          <p:cNvPr id="281" name="Google Shape;281;p15"/>
          <p:cNvSpPr txBox="1">
            <a:spLocks noGrp="1"/>
          </p:cNvSpPr>
          <p:nvPr>
            <p:ph type="body" idx="1"/>
          </p:nvPr>
        </p:nvSpPr>
        <p:spPr>
          <a:xfrm>
            <a:off x="838200" y="1825625"/>
            <a:ext cx="10515600" cy="1256665"/>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SzPts val="2400"/>
              <a:buNone/>
            </a:pPr>
            <a:r>
              <a:rPr lang="en-US"/>
              <a:t>These programs learn from repeatedly seeing data, rather than being explicitly programmed by humans.</a:t>
            </a:r>
            <a:endParaRPr/>
          </a:p>
        </p:txBody>
      </p:sp>
      <p:sp>
        <p:nvSpPr>
          <p:cNvPr id="282" name="Google Shape;28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76</a:t>
            </a:fld>
            <a:endParaRPr/>
          </a:p>
        </p:txBody>
      </p:sp>
      <p:pic>
        <p:nvPicPr>
          <p:cNvPr id="6"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Machine Learning Example</a:t>
            </a:r>
            <a:endParaRPr/>
          </a:p>
        </p:txBody>
      </p:sp>
      <p:sp>
        <p:nvSpPr>
          <p:cNvPr id="288" name="Google Shape;288;p16"/>
          <p:cNvSpPr txBox="1">
            <a:spLocks noGrp="1"/>
          </p:cNvSpPr>
          <p:nvPr>
            <p:ph type="body" idx="1"/>
          </p:nvPr>
        </p:nvSpPr>
        <p:spPr>
          <a:xfrm>
            <a:off x="838200" y="1825625"/>
            <a:ext cx="6304280" cy="4351338"/>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chemeClr val="dk1"/>
              </a:buClr>
              <a:buSzPts val="2400"/>
              <a:buChar char="•"/>
            </a:pPr>
            <a:r>
              <a:rPr lang="en-US"/>
              <a:t>Suppose you wanted to identify fraudulent credit card transactions.</a:t>
            </a:r>
            <a:endParaRPr/>
          </a:p>
          <a:p>
            <a:pPr marL="457200" lvl="0" indent="-381000" algn="l" rtl="0">
              <a:lnSpc>
                <a:spcPct val="90000"/>
              </a:lnSpc>
              <a:spcBef>
                <a:spcPts val="1000"/>
              </a:spcBef>
              <a:spcAft>
                <a:spcPts val="0"/>
              </a:spcAft>
              <a:buClr>
                <a:schemeClr val="dk1"/>
              </a:buClr>
              <a:buSzPts val="2400"/>
              <a:buChar char="•"/>
            </a:pPr>
            <a:r>
              <a:rPr lang="en-US"/>
              <a:t>You could define features to be:</a:t>
            </a:r>
            <a:endParaRPr/>
          </a:p>
          <a:p>
            <a:pPr marL="914400" lvl="1" indent="-381000" algn="l" rtl="0">
              <a:lnSpc>
                <a:spcPct val="90000"/>
              </a:lnSpc>
              <a:spcBef>
                <a:spcPts val="500"/>
              </a:spcBef>
              <a:spcAft>
                <a:spcPts val="0"/>
              </a:spcAft>
              <a:buSzPts val="2400"/>
              <a:buChar char="•"/>
            </a:pPr>
            <a:r>
              <a:rPr lang="en-US"/>
              <a:t>Transaction time</a:t>
            </a:r>
            <a:endParaRPr/>
          </a:p>
          <a:p>
            <a:pPr marL="914400" lvl="1" indent="-381000" algn="l" rtl="0">
              <a:lnSpc>
                <a:spcPct val="90000"/>
              </a:lnSpc>
              <a:spcBef>
                <a:spcPts val="500"/>
              </a:spcBef>
              <a:spcAft>
                <a:spcPts val="0"/>
              </a:spcAft>
              <a:buSzPts val="2400"/>
              <a:buChar char="•"/>
            </a:pPr>
            <a:r>
              <a:rPr lang="en-US"/>
              <a:t>Transaction amount</a:t>
            </a:r>
            <a:endParaRPr/>
          </a:p>
          <a:p>
            <a:pPr marL="914400" lvl="1" indent="-381000" algn="l" rtl="0">
              <a:lnSpc>
                <a:spcPct val="90000"/>
              </a:lnSpc>
              <a:spcBef>
                <a:spcPts val="500"/>
              </a:spcBef>
              <a:spcAft>
                <a:spcPts val="0"/>
              </a:spcAft>
              <a:buSzPts val="2400"/>
              <a:buChar char="•"/>
            </a:pPr>
            <a:r>
              <a:rPr lang="en-US"/>
              <a:t>Transaction location</a:t>
            </a:r>
            <a:endParaRPr/>
          </a:p>
          <a:p>
            <a:pPr marL="914400" lvl="1" indent="-381000" algn="l" rtl="0">
              <a:lnSpc>
                <a:spcPct val="90000"/>
              </a:lnSpc>
              <a:spcBef>
                <a:spcPts val="500"/>
              </a:spcBef>
              <a:spcAft>
                <a:spcPts val="0"/>
              </a:spcAft>
              <a:buSzPts val="2400"/>
              <a:buChar char="•"/>
            </a:pPr>
            <a:r>
              <a:rPr lang="en-US"/>
              <a:t>Category of purchase</a:t>
            </a:r>
            <a:endParaRPr/>
          </a:p>
          <a:p>
            <a:pPr marL="457200" lvl="0" indent="-381000" algn="l" rtl="0">
              <a:lnSpc>
                <a:spcPct val="90000"/>
              </a:lnSpc>
              <a:spcBef>
                <a:spcPts val="1000"/>
              </a:spcBef>
              <a:spcAft>
                <a:spcPts val="0"/>
              </a:spcAft>
              <a:buClr>
                <a:schemeClr val="dk1"/>
              </a:buClr>
              <a:buSzPts val="2400"/>
              <a:buChar char="•"/>
            </a:pPr>
            <a:r>
              <a:rPr lang="en-US"/>
              <a:t>The algorithm could learn what feature combinations suggest unusual activity.</a:t>
            </a:r>
            <a:endParaRPr/>
          </a:p>
        </p:txBody>
      </p:sp>
      <p:sp>
        <p:nvSpPr>
          <p:cNvPr id="289" name="Google Shape;28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77</a:t>
            </a:fld>
            <a:endParaRPr/>
          </a:p>
        </p:txBody>
      </p:sp>
      <p:pic>
        <p:nvPicPr>
          <p:cNvPr id="290" name="Google Shape;290;p16"/>
          <p:cNvPicPr preferRelativeResize="0"/>
          <p:nvPr/>
        </p:nvPicPr>
        <p:blipFill rotWithShape="1">
          <a:blip r:embed="rId3">
            <a:alphaModFix/>
          </a:blip>
          <a:srcRect/>
          <a:stretch/>
        </p:blipFill>
        <p:spPr>
          <a:xfrm>
            <a:off x="7142480" y="2043633"/>
            <a:ext cx="4475413" cy="3310687"/>
          </a:xfrm>
          <a:prstGeom prst="rect">
            <a:avLst/>
          </a:prstGeom>
          <a:noFill/>
          <a:ln>
            <a:noFill/>
          </a:ln>
        </p:spPr>
      </p:pic>
      <p:pic>
        <p:nvPicPr>
          <p:cNvPr id="6"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78</a:t>
            </a:fld>
            <a:endParaRPr/>
          </a:p>
        </p:txBody>
      </p:sp>
      <p:sp>
        <p:nvSpPr>
          <p:cNvPr id="304" name="Google Shape;304;p18"/>
          <p:cNvSpPr txBox="1"/>
          <p:nvPr/>
        </p:nvSpPr>
        <p:spPr>
          <a:xfrm>
            <a:off x="655320" y="365125"/>
            <a:ext cx="10815320" cy="955675"/>
          </a:xfrm>
          <a:prstGeom prst="rect">
            <a:avLst/>
          </a:prstGeom>
          <a:noFill/>
          <a:ln>
            <a:noFill/>
          </a:ln>
        </p:spPr>
        <p:txBody>
          <a:bodyPr spcFirstLastPara="1" wrap="square" lIns="91425" tIns="45700" rIns="91425" bIns="45700" anchor="b" anchorCtr="0">
            <a:normAutofit/>
          </a:bodyPr>
          <a:lstStyle/>
          <a:p>
            <a:pPr marL="0" marR="0" lvl="0" indent="0" algn="l" rtl="0">
              <a:lnSpc>
                <a:spcPct val="100000"/>
              </a:lnSpc>
              <a:spcBef>
                <a:spcPts val="0"/>
              </a:spcBef>
              <a:spcAft>
                <a:spcPts val="0"/>
              </a:spcAft>
              <a:buNone/>
            </a:pPr>
            <a:r>
              <a:rPr lang="en-US" sz="4000" b="1" i="0" u="none" strike="noStrike" cap="none">
                <a:solidFill>
                  <a:srgbClr val="002060"/>
                </a:solidFill>
                <a:latin typeface="Calibri"/>
                <a:ea typeface="Calibri"/>
                <a:cs typeface="Calibri"/>
                <a:sym typeface="Calibri"/>
              </a:rPr>
              <a:t>Deep Learning </a:t>
            </a:r>
            <a:endParaRPr/>
          </a:p>
        </p:txBody>
      </p:sp>
      <p:sp>
        <p:nvSpPr>
          <p:cNvPr id="305" name="Google Shape;305;p18"/>
          <p:cNvSpPr txBox="1"/>
          <p:nvPr/>
        </p:nvSpPr>
        <p:spPr>
          <a:xfrm>
            <a:off x="655320" y="1483360"/>
            <a:ext cx="10988040" cy="448841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000"/>
              </a:spcBef>
              <a:spcAft>
                <a:spcPts val="0"/>
              </a:spcAft>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None/>
            </a:pPr>
            <a:r>
              <a:rPr lang="en-US" sz="2000" b="0" i="0" u="none" strike="noStrike" cap="none">
                <a:solidFill>
                  <a:srgbClr val="222A35"/>
                </a:solidFill>
                <a:latin typeface="Arial"/>
                <a:ea typeface="Arial"/>
                <a:cs typeface="Arial"/>
                <a:sym typeface="Arial"/>
              </a:rPr>
              <a:t>Deep learning is the sub-field of machine learning focused on developing algorithms consisting of multilayer artificial neural networks inspired by human brain structure called neurons. </a:t>
            </a:r>
            <a:endParaRPr/>
          </a:p>
          <a:p>
            <a:pPr marL="0" marR="0" lvl="0" indent="0" algn="l" rtl="0">
              <a:lnSpc>
                <a:spcPct val="100000"/>
              </a:lnSpc>
              <a:spcBef>
                <a:spcPts val="1000"/>
              </a:spcBef>
              <a:spcAft>
                <a:spcPts val="0"/>
              </a:spcAft>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None/>
            </a:pPr>
            <a:r>
              <a:rPr lang="en-US" sz="2000" b="0" i="0" u="none" strike="noStrike" cap="none">
                <a:solidFill>
                  <a:srgbClr val="222A35"/>
                </a:solidFill>
                <a:latin typeface="Arial"/>
                <a:ea typeface="Arial"/>
                <a:cs typeface="Arial"/>
                <a:sym typeface="Arial"/>
              </a:rPr>
              <a:t>“Machine learning that involves using very complicated models called “deep neural networks”." (Intel)</a:t>
            </a:r>
            <a:endParaRPr/>
          </a:p>
          <a:p>
            <a:pPr marL="0" marR="0" lvl="0" indent="0" algn="l" rtl="0">
              <a:lnSpc>
                <a:spcPct val="100000"/>
              </a:lnSpc>
              <a:spcBef>
                <a:spcPts val="1000"/>
              </a:spcBef>
              <a:spcAft>
                <a:spcPts val="0"/>
              </a:spcAft>
              <a:buNone/>
            </a:pPr>
            <a:endParaRPr sz="2000" b="0" i="0" u="none" strike="noStrike" cap="none">
              <a:solidFill>
                <a:srgbClr val="222A35"/>
              </a:solidFill>
              <a:latin typeface="Arial"/>
              <a:ea typeface="Arial"/>
              <a:cs typeface="Arial"/>
              <a:sym typeface="Arial"/>
            </a:endParaRPr>
          </a:p>
          <a:p>
            <a:pPr marL="0" marR="0" lvl="0" indent="0" algn="l" rtl="0">
              <a:lnSpc>
                <a:spcPct val="100000"/>
              </a:lnSpc>
              <a:spcBef>
                <a:spcPts val="1000"/>
              </a:spcBef>
              <a:spcAft>
                <a:spcPts val="0"/>
              </a:spcAft>
              <a:buNone/>
            </a:pPr>
            <a:r>
              <a:rPr lang="en-US" sz="2000" b="0" i="0" u="none" strike="noStrike" cap="none">
                <a:solidFill>
                  <a:srgbClr val="222A35"/>
                </a:solidFill>
                <a:latin typeface="Arial"/>
                <a:ea typeface="Arial"/>
                <a:cs typeface="Arial"/>
                <a:sym typeface="Arial"/>
              </a:rPr>
              <a:t>Models determine best representation of original data; in classic machine learning, humans must do this.</a:t>
            </a:r>
            <a:endParaRPr/>
          </a:p>
        </p:txBody>
      </p:sp>
      <p:pic>
        <p:nvPicPr>
          <p:cNvPr id="5"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Deep Learning Example</a:t>
            </a:r>
            <a:endParaRPr/>
          </a:p>
        </p:txBody>
      </p:sp>
      <p:sp>
        <p:nvSpPr>
          <p:cNvPr id="327" name="Google Shape;32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79</a:t>
            </a:fld>
            <a:endParaRPr/>
          </a:p>
        </p:txBody>
      </p:sp>
      <p:pic>
        <p:nvPicPr>
          <p:cNvPr id="328" name="Google Shape;328;p20"/>
          <p:cNvPicPr preferRelativeResize="0"/>
          <p:nvPr/>
        </p:nvPicPr>
        <p:blipFill rotWithShape="1">
          <a:blip r:embed="rId3">
            <a:alphaModFix/>
          </a:blip>
          <a:srcRect/>
          <a:stretch/>
        </p:blipFill>
        <p:spPr>
          <a:xfrm>
            <a:off x="1168400" y="1952447"/>
            <a:ext cx="9855200" cy="4142143"/>
          </a:xfrm>
          <a:prstGeom prst="rect">
            <a:avLst/>
          </a:prstGeom>
          <a:noFill/>
          <a:ln>
            <a:noFill/>
          </a:ln>
        </p:spPr>
      </p:pic>
      <p:pic>
        <p:nvPicPr>
          <p:cNvPr id="5"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Applications of AI</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7" name="Rectangle 6"/>
          <p:cNvSpPr/>
          <p:nvPr/>
        </p:nvSpPr>
        <p:spPr>
          <a:xfrm>
            <a:off x="762000" y="1066800"/>
            <a:ext cx="11049000" cy="5016758"/>
          </a:xfrm>
          <a:prstGeom prst="rect">
            <a:avLst/>
          </a:prstGeom>
        </p:spPr>
        <p:txBody>
          <a:bodyPr wrap="square">
            <a:spAutoFit/>
          </a:bodyPr>
          <a:lstStyle/>
          <a:p>
            <a:r>
              <a:rPr lang="en-US" sz="2000" b="1" dirty="0" smtClean="0"/>
              <a:t>Gaming</a:t>
            </a:r>
            <a:r>
              <a:rPr lang="en-US" sz="2000" dirty="0" smtClean="0"/>
              <a:t> − AI plays crucial role in strategic games such as chess, poker, tic-tac-toe, etc., where machine can think of large number of possible positions based on heuristic knowledge.</a:t>
            </a:r>
          </a:p>
          <a:p>
            <a:endParaRPr lang="en-US" sz="2000" dirty="0" smtClean="0"/>
          </a:p>
          <a:p>
            <a:r>
              <a:rPr lang="en-US" sz="2000" b="1" dirty="0" smtClean="0"/>
              <a:t>Natural Language Processing</a:t>
            </a:r>
            <a:r>
              <a:rPr lang="en-US" sz="2000" dirty="0" smtClean="0"/>
              <a:t> − It is possible to interact with the computer that understands natural language spoken by humans.</a:t>
            </a:r>
          </a:p>
          <a:p>
            <a:endParaRPr lang="en-US" sz="2000" dirty="0" smtClean="0"/>
          </a:p>
          <a:p>
            <a:r>
              <a:rPr lang="en-US" sz="2000" b="1" dirty="0" smtClean="0"/>
              <a:t>Expert Systems</a:t>
            </a:r>
            <a:r>
              <a:rPr lang="en-US" sz="2000" dirty="0" smtClean="0"/>
              <a:t> − There are some applications which integrate machine, software, and special information to impart reasoning and advising. They provide explanation and advice to the users.</a:t>
            </a:r>
          </a:p>
          <a:p>
            <a:endParaRPr lang="en-US" sz="2000" dirty="0" smtClean="0"/>
          </a:p>
          <a:p>
            <a:r>
              <a:rPr lang="en-US" sz="2000" b="1" dirty="0" smtClean="0"/>
              <a:t>Vision Systems</a:t>
            </a:r>
            <a:r>
              <a:rPr lang="en-US" sz="2000" dirty="0" smtClean="0"/>
              <a:t> − These systems understand, interpret, and comprehend visual input on the computer. For example,</a:t>
            </a:r>
          </a:p>
          <a:p>
            <a:pPr lvl="1"/>
            <a:r>
              <a:rPr lang="en-US" sz="2000" dirty="0" smtClean="0"/>
              <a:t>A spying </a:t>
            </a:r>
            <a:r>
              <a:rPr lang="en-US" sz="2000" dirty="0" err="1" smtClean="0"/>
              <a:t>aeroplane</a:t>
            </a:r>
            <a:r>
              <a:rPr lang="en-US" sz="2000" dirty="0" smtClean="0"/>
              <a:t> takes photographs, which are used to figure out spatial information or map of the areas.</a:t>
            </a:r>
          </a:p>
          <a:p>
            <a:pPr lvl="1"/>
            <a:r>
              <a:rPr lang="en-US" sz="2000" dirty="0" smtClean="0"/>
              <a:t>Doctors use clinical expert system to diagnose the patient.</a:t>
            </a:r>
          </a:p>
          <a:p>
            <a:pPr lvl="1"/>
            <a:r>
              <a:rPr lang="en-US" sz="2000" dirty="0" smtClean="0"/>
              <a:t>Police use computer software that can recognize the face of criminal with the stored portrait made by forensic artist.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9"/>
          <p:cNvSpPr txBox="1">
            <a:spLocks noGrp="1"/>
          </p:cNvSpPr>
          <p:nvPr>
            <p:ph type="title"/>
          </p:nvPr>
        </p:nvSpPr>
        <p:spPr>
          <a:xfrm>
            <a:off x="762000" y="-381000"/>
            <a:ext cx="10515600" cy="12280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dirty="0"/>
              <a:t>Machine Learning Classification </a:t>
            </a:r>
            <a:endParaRPr/>
          </a:p>
        </p:txBody>
      </p:sp>
      <p:sp>
        <p:nvSpPr>
          <p:cNvPr id="311" name="Google Shape;311;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80</a:t>
            </a:fld>
            <a:endParaRPr/>
          </a:p>
        </p:txBody>
      </p:sp>
      <p:pic>
        <p:nvPicPr>
          <p:cNvPr id="312" name="Google Shape;312;p19" descr="A screenshot of a cell phone&#10;&#10;Description automatically generated"/>
          <p:cNvPicPr preferRelativeResize="0"/>
          <p:nvPr/>
        </p:nvPicPr>
        <p:blipFill rotWithShape="1">
          <a:blip r:embed="rId3">
            <a:alphaModFix/>
          </a:blip>
          <a:srcRect/>
          <a:stretch/>
        </p:blipFill>
        <p:spPr>
          <a:xfrm>
            <a:off x="1219200" y="457200"/>
            <a:ext cx="9220200" cy="6400800"/>
          </a:xfrm>
          <a:prstGeom prst="rect">
            <a:avLst/>
          </a:prstGeom>
          <a:noFill/>
          <a:ln>
            <a:noFill/>
          </a:ln>
        </p:spPr>
      </p:pic>
      <p:pic>
        <p:nvPicPr>
          <p:cNvPr id="5"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3600"/>
              <a:buFont typeface="Calibri"/>
              <a:buNone/>
            </a:pPr>
            <a:r>
              <a:rPr lang="en-US"/>
              <a:t>Machine Learning Limitations</a:t>
            </a:r>
            <a:endParaRPr/>
          </a:p>
        </p:txBody>
      </p:sp>
      <p:sp>
        <p:nvSpPr>
          <p:cNvPr id="296" name="Google Shape;296;p17"/>
          <p:cNvSpPr txBox="1">
            <a:spLocks noGrp="1"/>
          </p:cNvSpPr>
          <p:nvPr>
            <p:ph type="body" idx="1"/>
          </p:nvPr>
        </p:nvSpPr>
        <p:spPr>
          <a:xfrm>
            <a:off x="838200" y="1825625"/>
            <a:ext cx="6334760" cy="4351338"/>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1000"/>
              </a:spcBef>
              <a:spcAft>
                <a:spcPts val="0"/>
              </a:spcAft>
              <a:buClr>
                <a:schemeClr val="dk1"/>
              </a:buClr>
              <a:buSzPts val="2400"/>
              <a:buChar char="•"/>
            </a:pPr>
            <a:r>
              <a:rPr lang="en-US"/>
              <a:t>Suppose you wanted to determine if an image is of a cat or a dog.</a:t>
            </a:r>
            <a:endParaRPr/>
          </a:p>
          <a:p>
            <a:pPr marL="457200" lvl="0" indent="-381000" algn="l" rtl="0">
              <a:lnSpc>
                <a:spcPct val="90000"/>
              </a:lnSpc>
              <a:spcBef>
                <a:spcPts val="1000"/>
              </a:spcBef>
              <a:spcAft>
                <a:spcPts val="0"/>
              </a:spcAft>
              <a:buClr>
                <a:schemeClr val="dk1"/>
              </a:buClr>
              <a:buSzPts val="2400"/>
              <a:buChar char="•"/>
            </a:pPr>
            <a:r>
              <a:rPr lang="en-US"/>
              <a:t>What features would you use?</a:t>
            </a:r>
            <a:endParaRPr/>
          </a:p>
          <a:p>
            <a:pPr marL="457200" lvl="0" indent="-381000" algn="l" rtl="0">
              <a:lnSpc>
                <a:spcPct val="90000"/>
              </a:lnSpc>
              <a:spcBef>
                <a:spcPts val="1000"/>
              </a:spcBef>
              <a:spcAft>
                <a:spcPts val="0"/>
              </a:spcAft>
              <a:buClr>
                <a:schemeClr val="dk1"/>
              </a:buClr>
              <a:buSzPts val="2400"/>
              <a:buChar char="•"/>
            </a:pPr>
            <a:r>
              <a:rPr lang="en-US"/>
              <a:t>This is where </a:t>
            </a:r>
            <a:r>
              <a:rPr lang="en-US" b="1">
                <a:solidFill>
                  <a:srgbClr val="0070C0"/>
                </a:solidFill>
              </a:rPr>
              <a:t>Deep Learning </a:t>
            </a:r>
            <a:r>
              <a:rPr lang="en-US"/>
              <a:t>can come in.</a:t>
            </a:r>
            <a:endParaRPr/>
          </a:p>
        </p:txBody>
      </p:sp>
      <p:sp>
        <p:nvSpPr>
          <p:cNvPr id="297" name="Google Shape;297;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81</a:t>
            </a:fld>
            <a:endParaRPr/>
          </a:p>
        </p:txBody>
      </p:sp>
      <p:pic>
        <p:nvPicPr>
          <p:cNvPr id="298" name="Google Shape;298;p17"/>
          <p:cNvPicPr preferRelativeResize="0"/>
          <p:nvPr/>
        </p:nvPicPr>
        <p:blipFill rotWithShape="1">
          <a:blip r:embed="rId3">
            <a:alphaModFix/>
          </a:blip>
          <a:srcRect/>
          <a:stretch/>
        </p:blipFill>
        <p:spPr>
          <a:xfrm>
            <a:off x="7608560" y="1200408"/>
            <a:ext cx="3470920" cy="4976555"/>
          </a:xfrm>
          <a:prstGeom prst="rect">
            <a:avLst/>
          </a:prstGeom>
          <a:noFill/>
          <a:ln>
            <a:noFill/>
          </a:ln>
        </p:spPr>
      </p:pic>
      <p:pic>
        <p:nvPicPr>
          <p:cNvPr id="6" name="Picture 3"/>
          <p:cNvPicPr>
            <a:picLocks noChangeAspect="1" noChangeArrowheads="1"/>
          </p:cNvPicPr>
          <p:nvPr/>
        </p:nvPicPr>
        <p:blipFill>
          <a:blip r:embed="rId4"/>
          <a:srcRect/>
          <a:stretch>
            <a:fillRect/>
          </a:stretch>
        </p:blipFill>
        <p:spPr bwMode="auto">
          <a:xfrm>
            <a:off x="10172700" y="0"/>
            <a:ext cx="2019300" cy="118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pPr marL="0" lvl="0" indent="0" algn="r" rtl="0">
                <a:lnSpc>
                  <a:spcPct val="100000"/>
                </a:lnSpc>
                <a:spcBef>
                  <a:spcPts val="0"/>
                </a:spcBef>
                <a:spcAft>
                  <a:spcPts val="0"/>
                </a:spcAft>
                <a:buSzPts val="1200"/>
                <a:buNone/>
              </a:pPr>
              <a:t>9</a:t>
            </a:fld>
            <a:endParaRPr/>
          </a:p>
        </p:txBody>
      </p:sp>
      <p:sp>
        <p:nvSpPr>
          <p:cNvPr id="253" name="Google Shape;253;p12"/>
          <p:cNvSpPr txBox="1">
            <a:spLocks noGrp="1"/>
          </p:cNvSpPr>
          <p:nvPr>
            <p:ph type="title"/>
          </p:nvPr>
        </p:nvSpPr>
        <p:spPr>
          <a:xfrm>
            <a:off x="533400" y="0"/>
            <a:ext cx="10515600" cy="1325700"/>
          </a:xfrm>
          <a:prstGeom prst="rect">
            <a:avLst/>
          </a:prstGeom>
          <a:noFill/>
          <a:ln>
            <a:noFill/>
          </a:ln>
        </p:spPr>
        <p:txBody>
          <a:bodyPr spcFirstLastPara="1" wrap="square" lIns="91425" tIns="45700" rIns="91425" bIns="45700" anchor="ctr" anchorCtr="0">
            <a:normAutofit/>
          </a:bodyPr>
          <a:lstStyle/>
          <a:p>
            <a:r>
              <a:rPr lang="en-US" dirty="0" smtClean="0"/>
              <a:t>Applications of AI</a:t>
            </a:r>
            <a:endParaRPr lang="en-US" dirty="0"/>
          </a:p>
        </p:txBody>
      </p:sp>
      <p:pic>
        <p:nvPicPr>
          <p:cNvPr id="11" name="Picture 3"/>
          <p:cNvPicPr>
            <a:picLocks noChangeAspect="1" noChangeArrowheads="1"/>
          </p:cNvPicPr>
          <p:nvPr/>
        </p:nvPicPr>
        <p:blipFill>
          <a:blip r:embed="rId3"/>
          <a:srcRect/>
          <a:stretch>
            <a:fillRect/>
          </a:stretch>
        </p:blipFill>
        <p:spPr bwMode="auto">
          <a:xfrm>
            <a:off x="10172700" y="0"/>
            <a:ext cx="2019300" cy="1181100"/>
          </a:xfrm>
          <a:prstGeom prst="rect">
            <a:avLst/>
          </a:prstGeom>
          <a:noFill/>
          <a:ln w="9525">
            <a:noFill/>
            <a:miter lim="800000"/>
            <a:headEnd/>
            <a:tailEnd/>
          </a:ln>
          <a:effectLst/>
        </p:spPr>
      </p:pic>
      <p:sp>
        <p:nvSpPr>
          <p:cNvPr id="7" name="Rectangle 6"/>
          <p:cNvSpPr/>
          <p:nvPr/>
        </p:nvSpPr>
        <p:spPr>
          <a:xfrm>
            <a:off x="762000" y="1313795"/>
            <a:ext cx="11049000" cy="4401205"/>
          </a:xfrm>
          <a:prstGeom prst="rect">
            <a:avLst/>
          </a:prstGeom>
        </p:spPr>
        <p:txBody>
          <a:bodyPr wrap="square">
            <a:spAutoFit/>
          </a:bodyPr>
          <a:lstStyle/>
          <a:p>
            <a:r>
              <a:rPr lang="en-US" sz="2000" b="1" dirty="0" smtClean="0"/>
              <a:t>Speech Recognition</a:t>
            </a:r>
            <a:r>
              <a:rPr lang="en-US" sz="2000" dirty="0" smtClean="0"/>
              <a:t> − Some intelligent systems are capable of hearing and comprehending the language in terms of sentences and their meanings while a human talks to it. It can handle different accents, slang words, noise in the background, change in human’s noise due to cold, etc.</a:t>
            </a:r>
          </a:p>
          <a:p>
            <a:endParaRPr lang="en-US" sz="2000" dirty="0" smtClean="0"/>
          </a:p>
          <a:p>
            <a:r>
              <a:rPr lang="en-US" sz="2000" b="1" dirty="0" smtClean="0"/>
              <a:t>Handwriting Recognition</a:t>
            </a:r>
            <a:r>
              <a:rPr lang="en-US" sz="2000" dirty="0" smtClean="0"/>
              <a:t> − The handwriting recognition software reads the text written on paper by a pen or on screen by a stylus. It can recognize the shapes of the letters and convert it into editable text.</a:t>
            </a:r>
          </a:p>
          <a:p>
            <a:endParaRPr lang="en-US" sz="2000" dirty="0" smtClean="0"/>
          </a:p>
          <a:p>
            <a:r>
              <a:rPr lang="en-US" sz="2000" b="1" dirty="0" smtClean="0"/>
              <a:t>Intelligent Robots</a:t>
            </a:r>
            <a:r>
              <a:rPr lang="en-US" sz="2000" dirty="0" smtClean="0"/>
              <a:t> − Robots are able to perform the tasks given by a human. They have sensors to detect physical data from the real world such as light, heat, temperature, movement, sound, bump, and pressure. They have efficient processors, multiple sensors and huge memory, to exhibit intelligence. In addition, they are capable of learning from their mistakes and they can adapt to the new environment.</a:t>
            </a:r>
            <a:endParaRPr lang="en-US"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26554</TotalTime>
  <Words>2982</Words>
  <PresentationFormat>Custom</PresentationFormat>
  <Paragraphs>709</Paragraphs>
  <Slides>81</Slides>
  <Notes>75</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Artificial Intelligence </vt:lpstr>
      <vt:lpstr>AI is The New Electricity</vt:lpstr>
      <vt:lpstr>Artificial Intelligence</vt:lpstr>
      <vt:lpstr>Artificial Intelligence</vt:lpstr>
      <vt:lpstr>Artificial intelligence - Philosophy  While exploiting the power of the computer systems, the curiosity of human, lead him to wonder, “Can a machine think and behave like humans do?”  Thus, the development of AI started with the intention of creating similar intelligence in machines that we find and regard high in humans. </vt:lpstr>
      <vt:lpstr>What Contributes to AI? </vt:lpstr>
      <vt:lpstr>Programming Without and With AI</vt:lpstr>
      <vt:lpstr>Applications of AI</vt:lpstr>
      <vt:lpstr>Applications of AI</vt:lpstr>
      <vt:lpstr>History</vt:lpstr>
      <vt:lpstr>History of AI</vt:lpstr>
      <vt:lpstr>1950s: Early AI</vt:lpstr>
      <vt:lpstr>The First “AI Winter”</vt:lpstr>
      <vt:lpstr>1980’s AI Boom</vt:lpstr>
      <vt:lpstr>Late 1990’s to present</vt:lpstr>
      <vt:lpstr>Modern AI (2012 –Present): Deep Learning Impact</vt:lpstr>
      <vt:lpstr>How Is This Era of AI Different?</vt:lpstr>
      <vt:lpstr>Modern AI Factors</vt:lpstr>
      <vt:lpstr>Artificial Intelligence   Intelligent Systems</vt:lpstr>
      <vt:lpstr>What is Intelligence?</vt:lpstr>
      <vt:lpstr>Types of Intelligence</vt:lpstr>
      <vt:lpstr>Types of Intelligence</vt:lpstr>
      <vt:lpstr>What is Intelligence Composed of?</vt:lpstr>
      <vt:lpstr>Reasoning </vt:lpstr>
      <vt:lpstr>Learning </vt:lpstr>
      <vt:lpstr>Learning </vt:lpstr>
      <vt:lpstr>Problem Solving </vt:lpstr>
      <vt:lpstr>Slide 28</vt:lpstr>
      <vt:lpstr>Difference between Human &amp;Machine Intelligence</vt:lpstr>
      <vt:lpstr>Artificial Intelligence    Applications / Research Areas </vt:lpstr>
      <vt:lpstr>Slide 31</vt:lpstr>
      <vt:lpstr>Some Real Life Applications</vt:lpstr>
      <vt:lpstr>Task Classification of AI</vt:lpstr>
      <vt:lpstr>Slide 34</vt:lpstr>
      <vt:lpstr>Slide 35</vt:lpstr>
      <vt:lpstr>Artificial Intelligence    Agents &amp; Environments </vt:lpstr>
      <vt:lpstr>Agent and Environment</vt:lpstr>
      <vt:lpstr>What are Agents and Environment?</vt:lpstr>
      <vt:lpstr>Slide 39</vt:lpstr>
      <vt:lpstr>Agent Terminology</vt:lpstr>
      <vt:lpstr>What is an Ideal Agent?  </vt:lpstr>
      <vt:lpstr>Rationality </vt:lpstr>
      <vt:lpstr>The Structure of Intelligent Agents</vt:lpstr>
      <vt:lpstr>Condition-Action Rule  It is a rule that maps a state (condition) to an action.</vt:lpstr>
      <vt:lpstr>Properties of Environment</vt:lpstr>
      <vt:lpstr>Slide 46</vt:lpstr>
      <vt:lpstr>Artificial Intelligence    Search Techniques /Algorithms </vt:lpstr>
      <vt:lpstr>What is Search?</vt:lpstr>
      <vt:lpstr>Search Terminology</vt:lpstr>
      <vt:lpstr>Search Terminology</vt:lpstr>
      <vt:lpstr>Slide 51</vt:lpstr>
      <vt:lpstr>Un-informed (Blind) Search Techniques</vt:lpstr>
      <vt:lpstr>Slide 53</vt:lpstr>
      <vt:lpstr>Informed (Heuristic) Search</vt:lpstr>
      <vt:lpstr>Breadth-first Search:</vt:lpstr>
      <vt:lpstr>Slide 56</vt:lpstr>
      <vt:lpstr>Slide 57</vt:lpstr>
      <vt:lpstr>Slide 58</vt:lpstr>
      <vt:lpstr>Depth-first Search:</vt:lpstr>
      <vt:lpstr>Slide 60</vt:lpstr>
      <vt:lpstr>Slide 61</vt:lpstr>
      <vt:lpstr>Slide 62</vt:lpstr>
      <vt:lpstr>Slide 63</vt:lpstr>
      <vt:lpstr>Uniform Cost Search:</vt:lpstr>
      <vt:lpstr>Slide 65</vt:lpstr>
      <vt:lpstr>Slide 66</vt:lpstr>
      <vt:lpstr>Slide 67</vt:lpstr>
      <vt:lpstr>Slide 68</vt:lpstr>
      <vt:lpstr>Slide 69</vt:lpstr>
      <vt:lpstr>Pure Heuristic Search</vt:lpstr>
      <vt:lpstr>A * Search</vt:lpstr>
      <vt:lpstr>Greedy Best First Search</vt:lpstr>
      <vt:lpstr>Artificial Intelligence   AI  vs  ML  vs  DL </vt:lpstr>
      <vt:lpstr>Definitions</vt:lpstr>
      <vt:lpstr>Slide 75</vt:lpstr>
      <vt:lpstr>Machine Learning</vt:lpstr>
      <vt:lpstr>Machine Learning Example</vt:lpstr>
      <vt:lpstr>Slide 78</vt:lpstr>
      <vt:lpstr>Deep Learning Example</vt:lpstr>
      <vt:lpstr>Machine Learning Classification </vt:lpstr>
      <vt:lpstr>Machine Learning Limitations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College Excellence Program</dc:title>
  <cp:lastModifiedBy>pulkit</cp:lastModifiedBy>
  <cp:revision>49</cp:revision>
  <dcterms:modified xsi:type="dcterms:W3CDTF">2019-11-14T14:17:02Z</dcterms:modified>
</cp:coreProperties>
</file>